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299" r:id="rId3"/>
    <p:sldId id="301" r:id="rId4"/>
    <p:sldId id="327" r:id="rId5"/>
    <p:sldId id="316" r:id="rId6"/>
    <p:sldId id="300" r:id="rId7"/>
    <p:sldId id="302" r:id="rId8"/>
    <p:sldId id="303" r:id="rId9"/>
    <p:sldId id="328" r:id="rId10"/>
    <p:sldId id="304" r:id="rId11"/>
    <p:sldId id="332" r:id="rId12"/>
    <p:sldId id="333" r:id="rId13"/>
    <p:sldId id="334" r:id="rId14"/>
    <p:sldId id="335" r:id="rId15"/>
    <p:sldId id="337" r:id="rId16"/>
    <p:sldId id="338" r:id="rId17"/>
    <p:sldId id="336" r:id="rId18"/>
    <p:sldId id="339" r:id="rId19"/>
    <p:sldId id="340" r:id="rId20"/>
    <p:sldId id="307" r:id="rId21"/>
    <p:sldId id="308" r:id="rId22"/>
    <p:sldId id="329" r:id="rId23"/>
    <p:sldId id="257" r:id="rId24"/>
    <p:sldId id="298" r:id="rId25"/>
    <p:sldId id="294" r:id="rId26"/>
    <p:sldId id="290" r:id="rId27"/>
    <p:sldId id="287" r:id="rId28"/>
    <p:sldId id="292" r:id="rId29"/>
    <p:sldId id="293" r:id="rId30"/>
    <p:sldId id="297" r:id="rId31"/>
    <p:sldId id="288" r:id="rId32"/>
    <p:sldId id="295" r:id="rId33"/>
    <p:sldId id="289" r:id="rId34"/>
    <p:sldId id="285" r:id="rId35"/>
    <p:sldId id="296" r:id="rId36"/>
    <p:sldId id="277" r:id="rId37"/>
    <p:sldId id="330" r:id="rId38"/>
    <p:sldId id="319" r:id="rId39"/>
    <p:sldId id="342" r:id="rId40"/>
    <p:sldId id="325" r:id="rId41"/>
    <p:sldId id="341" r:id="rId42"/>
    <p:sldId id="326" r:id="rId43"/>
    <p:sldId id="323" r:id="rId44"/>
    <p:sldId id="324" r:id="rId45"/>
    <p:sldId id="331" r:id="rId46"/>
    <p:sldId id="309" r:id="rId47"/>
    <p:sldId id="310" r:id="rId48"/>
    <p:sldId id="315" r:id="rId49"/>
    <p:sldId id="343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FEDDDD"/>
    <a:srgbClr val="C5CDE2"/>
    <a:srgbClr val="9E83CF"/>
    <a:srgbClr val="71C26C"/>
    <a:srgbClr val="000000"/>
    <a:srgbClr val="FE7781"/>
    <a:srgbClr val="DCD4E9"/>
    <a:srgbClr val="E2C5C5"/>
    <a:srgbClr val="FFF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3"/>
    <p:restoredTop sz="85509" autoAdjust="0"/>
  </p:normalViewPr>
  <p:slideViewPr>
    <p:cSldViewPr snapToGrid="0" snapToObjects="1">
      <p:cViewPr>
        <p:scale>
          <a:sx n="88" d="100"/>
          <a:sy n="88" d="100"/>
        </p:scale>
        <p:origin x="1760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17EA-76C0-C247-94A9-5327A0E12D89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A930F-6DB6-344F-B298-3DA023EF0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77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CA8C4-9B32-AB4C-A948-CDF799D2BB3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140ED-BAB9-4742-B3A7-2C3065A93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7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63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fail</a:t>
            </a:r>
            <a:r>
              <a:rPr lang="en-US" baseline="0" dirty="0" smtClean="0"/>
              <a:t> (</a:t>
            </a:r>
            <a:r>
              <a:rPr lang="en-US" sz="1200" baseline="0" dirty="0" smtClean="0"/>
              <a:t>command, data, execution environment)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Two desirable</a:t>
            </a:r>
            <a:r>
              <a:rPr lang="en-US" baseline="0" dirty="0" smtClean="0"/>
              <a:t> qualities when things go wrong:</a:t>
            </a:r>
            <a:endParaRPr lang="en-US" sz="1600" dirty="0" smtClean="0"/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600" baseline="0" dirty="0" smtClean="0"/>
              <a:t>Something wrong all output is cleaned up</a:t>
            </a:r>
            <a:br>
              <a:rPr lang="en-US" sz="1600" baseline="0" dirty="0" smtClean="0"/>
            </a:br>
            <a:r>
              <a:rPr lang="en-US" sz="1600" baseline="0" dirty="0" smtClean="0"/>
              <a:t>So rule either succeeds or “it was never run”</a:t>
            </a:r>
            <a:br>
              <a:rPr lang="en-US" sz="1600" baseline="0" dirty="0" smtClean="0"/>
            </a:br>
            <a:r>
              <a:rPr lang="en-US" sz="1600" baseline="0" dirty="0" smtClean="0"/>
              <a:t>No half-baked files lying around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600" dirty="0" smtClean="0"/>
              <a:t>Restart</a:t>
            </a:r>
            <a:r>
              <a:rPr lang="en-US" sz="1600" baseline="0" dirty="0" smtClean="0"/>
              <a:t> right where you left off (and will tell you)</a:t>
            </a:r>
            <a:endParaRPr lang="en-US" sz="160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6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fail</a:t>
            </a:r>
            <a:r>
              <a:rPr lang="en-US" baseline="0" dirty="0" smtClean="0"/>
              <a:t> (</a:t>
            </a:r>
            <a:r>
              <a:rPr lang="en-US" sz="1200" baseline="0" dirty="0" smtClean="0"/>
              <a:t>command, data, execution environment)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Two different things</a:t>
            </a:r>
            <a:endParaRPr lang="en-US" sz="1600" dirty="0" smtClean="0"/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600" baseline="0" dirty="0" smtClean="0"/>
              <a:t>Something wrong all output is cleaned up</a:t>
            </a:r>
            <a:br>
              <a:rPr lang="en-US" sz="1600" baseline="0" dirty="0" smtClean="0"/>
            </a:br>
            <a:r>
              <a:rPr lang="en-US" sz="1600" baseline="0" dirty="0" smtClean="0"/>
              <a:t>So rule either succeeds or “it was never run”</a:t>
            </a:r>
            <a:br>
              <a:rPr lang="en-US" sz="1600" baseline="0" dirty="0" smtClean="0"/>
            </a:br>
            <a:r>
              <a:rPr lang="en-US" sz="1600" baseline="0" dirty="0" smtClean="0"/>
              <a:t>No half-baked files lying around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600" dirty="0" smtClean="0"/>
              <a:t>Restart</a:t>
            </a:r>
            <a:r>
              <a:rPr lang="en-US" sz="1600" baseline="0" dirty="0" smtClean="0"/>
              <a:t> right where you left off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1600" baseline="0" dirty="0" smtClean="0"/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1600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 smtClean="0"/>
              <a:t>SM will tell you what it’s done and what it will do</a:t>
            </a:r>
            <a:endParaRPr lang="en-US" sz="160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Directed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Acyclc</a:t>
            </a:r>
            <a:r>
              <a:rPr lang="en-US" sz="1600" baseline="0" dirty="0" smtClean="0"/>
              <a:t> Graph (graphical or text)</a:t>
            </a:r>
            <a:endParaRPr lang="en-US" sz="160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24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Tasks in a bash file</a:t>
            </a:r>
          </a:p>
          <a:p>
            <a:r>
              <a:rPr lang="en-US" dirty="0" smtClean="0"/>
              <a:t>4 Tasks</a:t>
            </a:r>
            <a:r>
              <a:rPr lang="en-US" baseline="0" dirty="0" smtClean="0"/>
              <a:t> listed -&gt; resource for x -&gt; time for y</a:t>
            </a:r>
            <a:endParaRPr lang="en-US" dirty="0" smtClean="0"/>
          </a:p>
          <a:p>
            <a:r>
              <a:rPr lang="en-US" dirty="0" smtClean="0"/>
              <a:t>Height is time</a:t>
            </a:r>
          </a:p>
          <a:p>
            <a:r>
              <a:rPr lang="en-US" dirty="0" smtClean="0"/>
              <a:t>Width</a:t>
            </a:r>
            <a:r>
              <a:rPr lang="en-US" baseline="0" dirty="0" smtClean="0"/>
              <a:t> </a:t>
            </a:r>
            <a:r>
              <a:rPr lang="en-US" dirty="0" smtClean="0"/>
              <a:t>is resources</a:t>
            </a:r>
          </a:p>
          <a:p>
            <a:r>
              <a:rPr lang="en-US" dirty="0" smtClean="0"/>
              <a:t>Size the the run determined by the sum of the task times and the most demanding</a:t>
            </a:r>
            <a:r>
              <a:rPr lang="en-US" baseline="0" dirty="0" smtClean="0"/>
              <a:t> task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White space is waste</a:t>
            </a:r>
          </a:p>
          <a:p>
            <a:endParaRPr lang="en-US" dirty="0" smtClean="0"/>
          </a:p>
          <a:p>
            <a:r>
              <a:rPr lang="en-US" dirty="0" smtClean="0"/>
              <a:t>Wasted time or compute</a:t>
            </a:r>
            <a:r>
              <a:rPr lang="en-US" baseline="0" dirty="0" smtClean="0"/>
              <a:t> resources ($)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01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workflow serializes jobs</a:t>
            </a:r>
          </a:p>
          <a:p>
            <a:endParaRPr lang="en-US" dirty="0" smtClean="0"/>
          </a:p>
          <a:p>
            <a:r>
              <a:rPr lang="en-US" dirty="0" smtClean="0"/>
              <a:t>Wasted time or compute</a:t>
            </a:r>
            <a:r>
              <a:rPr lang="en-US" baseline="0" dirty="0" smtClean="0"/>
              <a:t> resources ($)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Snakemake</a:t>
            </a:r>
            <a:r>
              <a:rPr lang="en-US" baseline="0" dirty="0" smtClean="0"/>
              <a:t> is thinking in terms tasks, so it will schedule each task with the minimum resource requirements as soon as it can.</a:t>
            </a:r>
          </a:p>
          <a:p>
            <a:r>
              <a:rPr lang="en-US" baseline="0" dirty="0" smtClean="0"/>
              <a:t>Generally a lot faster</a:t>
            </a:r>
          </a:p>
          <a:p>
            <a:r>
              <a:rPr lang="en-US" baseline="0" dirty="0" smtClean="0"/>
              <a:t>Always more efficient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Tasks in a bash file</a:t>
            </a:r>
          </a:p>
          <a:p>
            <a:r>
              <a:rPr lang="en-US" dirty="0" smtClean="0"/>
              <a:t>4 Tasks</a:t>
            </a:r>
            <a:r>
              <a:rPr lang="en-US" baseline="0" dirty="0" smtClean="0"/>
              <a:t> listed -&gt; resource for x -&gt; time for y</a:t>
            </a:r>
            <a:endParaRPr lang="en-US" dirty="0" smtClean="0"/>
          </a:p>
          <a:p>
            <a:r>
              <a:rPr lang="en-US" dirty="0" smtClean="0"/>
              <a:t>Height is time</a:t>
            </a:r>
          </a:p>
          <a:p>
            <a:r>
              <a:rPr lang="en-US" dirty="0" smtClean="0"/>
              <a:t>Width</a:t>
            </a:r>
            <a:r>
              <a:rPr lang="en-US" baseline="0" dirty="0" smtClean="0"/>
              <a:t> </a:t>
            </a:r>
            <a:r>
              <a:rPr lang="en-US" dirty="0" smtClean="0"/>
              <a:t>is resources</a:t>
            </a:r>
          </a:p>
          <a:p>
            <a:r>
              <a:rPr lang="en-US" dirty="0" smtClean="0"/>
              <a:t>Size the the run determined by the sum of the task times and the most demanding</a:t>
            </a:r>
            <a:r>
              <a:rPr lang="en-US" baseline="0" dirty="0" smtClean="0"/>
              <a:t> task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White space is waste</a:t>
            </a:r>
          </a:p>
          <a:p>
            <a:endParaRPr lang="en-US" dirty="0" smtClean="0"/>
          </a:p>
          <a:p>
            <a:r>
              <a:rPr lang="en-US" dirty="0" smtClean="0"/>
              <a:t>Wasted time or compute</a:t>
            </a:r>
            <a:r>
              <a:rPr lang="en-US" baseline="0" dirty="0" smtClean="0"/>
              <a:t> resources ($)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Snakemake</a:t>
            </a:r>
            <a:r>
              <a:rPr lang="en-US" baseline="0" dirty="0" smtClean="0"/>
              <a:t> is thinking in terms tasks, so it will schedule each task with the minimum resource requirements as soon as it can.</a:t>
            </a:r>
          </a:p>
          <a:p>
            <a:r>
              <a:rPr lang="en-US" baseline="0" dirty="0" smtClean="0"/>
              <a:t>Generally a lot faster</a:t>
            </a:r>
          </a:p>
          <a:p>
            <a:r>
              <a:rPr lang="en-US" baseline="0" dirty="0" smtClean="0"/>
              <a:t>Always more efficient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47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</a:t>
            </a:r>
            <a:r>
              <a:rPr lang="en-US" baseline="0" dirty="0" smtClean="0"/>
              <a:t> change in </a:t>
            </a:r>
            <a:r>
              <a:rPr lang="en-US" baseline="0" dirty="0" err="1" smtClean="0"/>
              <a:t>Snakefile</a:t>
            </a:r>
            <a:r>
              <a:rPr lang="en-US" baseline="0" dirty="0" smtClean="0"/>
              <a:t> to execute in </a:t>
            </a:r>
            <a:r>
              <a:rPr lang="en-US" baseline="0" dirty="0" err="1" smtClean="0"/>
              <a:t>dfferent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env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enables reproducibility.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(Top)</a:t>
            </a:r>
          </a:p>
          <a:p>
            <a:r>
              <a:rPr lang="en-US" dirty="0" smtClean="0"/>
              <a:t>OS</a:t>
            </a:r>
            <a:r>
              <a:rPr lang="en-US" baseline="0" dirty="0" smtClean="0"/>
              <a:t> + Docker + </a:t>
            </a:r>
            <a:r>
              <a:rPr lang="en-US" baseline="0" dirty="0" err="1" smtClean="0"/>
              <a:t>Conda</a:t>
            </a:r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Yes</a:t>
            </a:r>
            <a:r>
              <a:rPr lang="en-US" i="1" baseline="0" dirty="0" smtClean="0"/>
              <a:t> minimal </a:t>
            </a:r>
            <a:r>
              <a:rPr lang="en-US" i="1" baseline="0" dirty="0" err="1" smtClean="0"/>
              <a:t>config</a:t>
            </a:r>
            <a:r>
              <a:rPr lang="en-US" i="1" baseline="0" dirty="0" smtClean="0"/>
              <a:t>.</a:t>
            </a:r>
          </a:p>
          <a:p>
            <a:r>
              <a:rPr lang="en-US" i="1" baseline="0" dirty="0" smtClean="0"/>
              <a:t>And subordinate programs must be installed in these environments.</a:t>
            </a:r>
          </a:p>
          <a:p>
            <a:endParaRPr lang="en-US" i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traditional workflow you typically think of the data flow.</a:t>
            </a:r>
          </a:p>
          <a:p>
            <a:r>
              <a:rPr lang="en-US" dirty="0" smtClean="0"/>
              <a:t>But also</a:t>
            </a:r>
            <a:endParaRPr lang="en-US" baseline="0" dirty="0" smtClean="0"/>
          </a:p>
          <a:p>
            <a:r>
              <a:rPr lang="en-US" baseline="0" dirty="0" smtClean="0"/>
              <a:t>Run </a:t>
            </a:r>
            <a:r>
              <a:rPr lang="en-US" baseline="0" dirty="0" err="1" smtClean="0"/>
              <a:t>configuation</a:t>
            </a:r>
            <a:endParaRPr lang="en-US" baseline="0" dirty="0" smtClean="0"/>
          </a:p>
          <a:p>
            <a:r>
              <a:rPr lang="en-US" baseline="0" dirty="0" smtClean="0"/>
              <a:t>Run status (pending, done, error)</a:t>
            </a:r>
          </a:p>
          <a:p>
            <a:r>
              <a:rPr lang="en-US" dirty="0" smtClean="0"/>
              <a:t>Execution</a:t>
            </a:r>
            <a:r>
              <a:rPr lang="en-US" baseline="0" dirty="0" smtClean="0"/>
              <a:t> (how much resource avail, how do I ask for them?)</a:t>
            </a:r>
          </a:p>
          <a:p>
            <a:r>
              <a:rPr lang="en-US" dirty="0" smtClean="0"/>
              <a:t>Optimal</a:t>
            </a:r>
            <a:r>
              <a:rPr lang="en-US" baseline="0" dirty="0" smtClean="0"/>
              <a:t> resource ask for each 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 can build in all of this</a:t>
            </a:r>
            <a:r>
              <a:rPr lang="en-US" baseline="0" dirty="0" smtClean="0"/>
              <a:t> </a:t>
            </a:r>
            <a:r>
              <a:rPr lang="en-US" b="1" baseline="0" dirty="0" smtClean="0"/>
              <a:t>meta intelligence </a:t>
            </a:r>
            <a:r>
              <a:rPr lang="en-US" baseline="0" dirty="0" smtClean="0"/>
              <a:t>in a traditional pipeline</a:t>
            </a:r>
          </a:p>
          <a:p>
            <a:endParaRPr lang="en-US" dirty="0" smtClean="0"/>
          </a:p>
          <a:p>
            <a:r>
              <a:rPr lang="en-US" dirty="0" smtClean="0"/>
              <a:t>BUT THEN YOU NOT BUILDING A DATA FLOW</a:t>
            </a:r>
          </a:p>
          <a:p>
            <a:r>
              <a:rPr lang="en-US" dirty="0" smtClean="0"/>
              <a:t>WMS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Snakemake</a:t>
            </a:r>
            <a:r>
              <a:rPr lang="en-US" baseline="0" dirty="0" smtClean="0"/>
              <a:t> separates these out in a way where I keep my focus on data flow</a:t>
            </a:r>
          </a:p>
          <a:p>
            <a:r>
              <a:rPr lang="en-US" baseline="0" dirty="0" smtClean="0"/>
              <a:t>And attend to these other concerns only as necessary.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01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Snakemake</a:t>
            </a:r>
            <a:r>
              <a:rPr lang="en-US" dirty="0" smtClean="0"/>
              <a:t> not limited to simple pipelines; workhorse</a:t>
            </a:r>
            <a:r>
              <a:rPr lang="en-US" baseline="0" dirty="0" smtClean="0"/>
              <a:t> pipeline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Shell + Python + 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Intensive use:</a:t>
            </a:r>
            <a:r>
              <a:rPr lang="en-US" baseline="0" dirty="0" smtClean="0"/>
              <a:t> f</a:t>
            </a:r>
            <a:r>
              <a:rPr lang="en-US" dirty="0" smtClean="0"/>
              <a:t>its with tools and principles of our in </a:t>
            </a:r>
            <a:r>
              <a:rPr lang="en-US" dirty="0" err="1" smtClean="0"/>
              <a:t>eviron</a:t>
            </a:r>
            <a:r>
              <a:rPr lang="en-US" dirty="0" smtClean="0"/>
              <a:t> and reproducible science in general.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Give it a look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Thanks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err="1" smtClean="0"/>
              <a:t>Snakemake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Bioinformatics core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err="1" smtClean="0"/>
              <a:t>PyData</a:t>
            </a:r>
            <a:endParaRPr lang="en-US" dirty="0" smtClean="0"/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You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42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Mathematica/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R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err="1" smtClean="0"/>
              <a:t>Sweave</a:t>
            </a:r>
            <a:r>
              <a:rPr lang="en-US" baseline="0" dirty="0" smtClean="0"/>
              <a:t> -&gt; R-Markdown</a:t>
            </a:r>
          </a:p>
          <a:p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: Fernando Perez (doc candidate) 2001 (CU @ Boulder),</a:t>
            </a:r>
            <a:r>
              <a:rPr lang="en-US" baseline="0" dirty="0" smtClean="0"/>
              <a:t> 2010</a:t>
            </a:r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83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Engineering – MS Bioinformatics </a:t>
            </a:r>
          </a:p>
          <a:p>
            <a:r>
              <a:rPr lang="en-US" dirty="0" smtClean="0"/>
              <a:t>Software Carpentry </a:t>
            </a:r>
          </a:p>
          <a:p>
            <a:r>
              <a:rPr lang="en-US" dirty="0" smtClean="0"/>
              <a:t>UM Bioinformatics Core (since 2013)</a:t>
            </a:r>
          </a:p>
          <a:p>
            <a:pPr lvl="1"/>
            <a:r>
              <a:rPr lang="en-US" dirty="0" smtClean="0"/>
              <a:t>Support researchers from project inception to publication 	</a:t>
            </a:r>
          </a:p>
          <a:p>
            <a:pPr lvl="1"/>
            <a:r>
              <a:rPr lang="en-US" dirty="0" smtClean="0"/>
              <a:t>~800 projects since 2013</a:t>
            </a:r>
            <a:br>
              <a:rPr lang="en-US" dirty="0" smtClean="0"/>
            </a:br>
            <a:r>
              <a:rPr lang="en-US" dirty="0" smtClean="0"/>
              <a:t>~170 projects/year (75 researchers/year) </a:t>
            </a:r>
          </a:p>
          <a:p>
            <a:pPr lvl="1"/>
            <a:r>
              <a:rPr lang="en-US" dirty="0" smtClean="0"/>
              <a:t>Custom analysis + standard services </a:t>
            </a:r>
          </a:p>
          <a:p>
            <a:pPr lvl="1"/>
            <a:r>
              <a:rPr lang="en-US" dirty="0" smtClean="0"/>
              <a:t>Me</a:t>
            </a:r>
          </a:p>
          <a:p>
            <a:pPr lvl="2"/>
            <a:r>
              <a:rPr lang="en-US" dirty="0" smtClean="0"/>
              <a:t>1/10 Bioinformatic analysts</a:t>
            </a:r>
          </a:p>
          <a:p>
            <a:pPr lvl="2"/>
            <a:r>
              <a:rPr lang="en-US" dirty="0" smtClean="0"/>
              <a:t>Bioinformatic analysis </a:t>
            </a:r>
          </a:p>
          <a:p>
            <a:pPr lvl="2"/>
            <a:r>
              <a:rPr lang="en-US" dirty="0" smtClean="0"/>
              <a:t>Internal pipelines / infrastructure </a:t>
            </a:r>
          </a:p>
          <a:p>
            <a:pPr lvl="2"/>
            <a:r>
              <a:rPr lang="en-US" dirty="0" smtClean="0"/>
              <a:t>Software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19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Mean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KMean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Like a command line BUT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Rich UI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Code &amp; narrative &amp; results are co-located in an artifact that’s meant to be shared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00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Command line has some natural reproducibility advantages over 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10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Command line has some natural reproducibility </a:t>
            </a:r>
            <a:r>
              <a:rPr lang="en-US" dirty="0" err="1" smtClean="0"/>
              <a:t>avtanges</a:t>
            </a:r>
            <a:r>
              <a:rPr lang="en-US" dirty="0" smtClean="0"/>
              <a:t> over 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1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Latex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Single kernel notebook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Python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*Multi-kernel notebook</a:t>
            </a:r>
            <a:r>
              <a:rPr lang="en-US" baseline="0" dirty="0" smtClean="0"/>
              <a:t> (</a:t>
            </a:r>
            <a:r>
              <a:rPr lang="en-US" dirty="0" smtClean="0"/>
              <a:t>Bash + Python)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Mathbox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Bokeh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Jupyter</a:t>
            </a:r>
            <a:r>
              <a:rPr lang="en-US" dirty="0" smtClean="0"/>
              <a:t> in GitHub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11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reproducibility good?</a:t>
            </a:r>
          </a:p>
          <a:p>
            <a:r>
              <a:rPr lang="en-US" dirty="0" smtClean="0"/>
              <a:t>Are we good at reproducibility?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88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Usablity</a:t>
            </a:r>
            <a:r>
              <a:rPr lang="en-US" dirty="0" smtClean="0"/>
              <a:t>: SWE</a:t>
            </a:r>
          </a:p>
          <a:p>
            <a:r>
              <a:rPr lang="en-US" dirty="0" smtClean="0"/>
              <a:t>Reproducibility: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50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are the standard bearers</a:t>
            </a:r>
          </a:p>
          <a:p>
            <a:endParaRPr lang="en-US" dirty="0" smtClean="0"/>
          </a:p>
          <a:p>
            <a:r>
              <a:rPr lang="en-US" dirty="0" smtClean="0"/>
              <a:t>What are you doing now to enable </a:t>
            </a:r>
            <a:r>
              <a:rPr lang="en-US" baseline="0" dirty="0" smtClean="0"/>
              <a:t>reproducibility in your own research</a:t>
            </a:r>
          </a:p>
          <a:p>
            <a:r>
              <a:rPr lang="en-US" baseline="0" dirty="0" smtClean="0"/>
              <a:t>Share narrative AND share computable research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Share your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Share your workflow/code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Share your environment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Demonstrate repeatability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(do more)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reproduced research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1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Reproducible research &lt;&lt;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3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tasting</a:t>
            </a:r>
            <a:r>
              <a:rPr lang="en-US" baseline="0" dirty="0" smtClean="0"/>
              <a:t> menu; it’s not a deep </a:t>
            </a:r>
            <a:r>
              <a:rPr lang="en-US" baseline="0" dirty="0" err="1" smtClean="0"/>
              <a:t>pive</a:t>
            </a:r>
            <a:r>
              <a:rPr lang="en-US" baseline="0" dirty="0" smtClean="0"/>
              <a:t> into any one of these technologies because I could easily spend an hour on each of these.</a:t>
            </a:r>
          </a:p>
          <a:p>
            <a:r>
              <a:rPr lang="en-US" baseline="0" dirty="0" smtClean="0"/>
              <a:t>If it looks interesting </a:t>
            </a:r>
            <a:r>
              <a:rPr lang="mr-IN" baseline="0" dirty="0" smtClean="0"/>
              <a:t>–</a:t>
            </a:r>
            <a:r>
              <a:rPr lang="en-US" baseline="0" dirty="0" smtClean="0"/>
              <a:t> please follow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baseline="0" dirty="0" smtClean="0"/>
              <a:t>Dazzle </a:t>
            </a:r>
            <a:r>
              <a:rPr lang="en-US" baseline="0" dirty="0" err="1" smtClean="0"/>
              <a:t>bioinf</a:t>
            </a:r>
            <a:r>
              <a:rPr lang="en-US" baseline="0" dirty="0" smtClean="0"/>
              <a:t>, instead keep it simple: raw chicken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Bash shell script (walk)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Tasks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Very simple. </a:t>
            </a:r>
            <a:br>
              <a:rPr lang="en-US" baseline="0" dirty="0" smtClean="0"/>
            </a:br>
            <a:r>
              <a:rPr lang="en-US" baseline="0" dirty="0" smtClean="0"/>
              <a:t>WORKFLOW accepts one input : raw chicken</a:t>
            </a:r>
            <a:br>
              <a:rPr lang="en-US" baseline="0" dirty="0" smtClean="0"/>
            </a:br>
            <a:r>
              <a:rPr lang="en-US" baseline="0" dirty="0" smtClean="0"/>
              <a:t>emits one output: fried chicken</a:t>
            </a:r>
            <a:br>
              <a:rPr lang="en-US" baseline="0" dirty="0" smtClean="0"/>
            </a:b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NOW LETS LOOK AT AN EQUIVALENT SNAKEMAKE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8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Instead of bash script, SM uses </a:t>
            </a:r>
            <a:r>
              <a:rPr lang="en-US" dirty="0" err="1" smtClean="0"/>
              <a:t>Snakefile</a:t>
            </a:r>
            <a:endParaRPr lang="en-US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Text file that defines the workflow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Uses simple markup to define rules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Each rule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ules describes how to create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files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files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tasks, similar to traditional pipeline</a:t>
            </a:r>
            <a:endParaRPr lang="en-US" baseline="0" dirty="0" smtClean="0"/>
          </a:p>
          <a:p>
            <a:pPr lvl="0"/>
            <a:endParaRPr lang="en-US" baseline="0" dirty="0" smtClean="0"/>
          </a:p>
          <a:p>
            <a:pPr lvl="0"/>
            <a:r>
              <a:rPr lang="en-US" dirty="0" smtClean="0"/>
              <a:t>BUT we</a:t>
            </a:r>
            <a:r>
              <a:rPr lang="mr-IN" dirty="0" smtClean="0"/>
              <a:t>’</a:t>
            </a:r>
            <a:r>
              <a:rPr lang="en-US" dirty="0" smtClean="0"/>
              <a:t>re not done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1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The </a:t>
            </a:r>
            <a:r>
              <a:rPr lang="en-US" baseline="0" dirty="0" err="1" smtClean="0"/>
              <a:t>Snakefile</a:t>
            </a:r>
            <a:r>
              <a:rPr lang="en-US" baseline="0" dirty="0" smtClean="0"/>
              <a:t> also has the input files and output files for each rule</a:t>
            </a:r>
          </a:p>
          <a:p>
            <a:pPr lvl="0"/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instead of a single input and output for the workflow; we input/output per rule.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 the </a:t>
            </a:r>
            <a:r>
              <a:rPr lang="en-US" baseline="0" dirty="0" err="1" smtClean="0"/>
              <a:t>Snakefile</a:t>
            </a:r>
            <a:r>
              <a:rPr lang="en-US" baseline="0" dirty="0" smtClean="0"/>
              <a:t> defines the dependencies for all input files and all output files;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so defines the relationships that connect the rules.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Since that’s what the </a:t>
            </a:r>
            <a:r>
              <a:rPr lang="en-US" baseline="0" dirty="0" err="1" smtClean="0"/>
              <a:t>Snakefile</a:t>
            </a:r>
            <a:r>
              <a:rPr lang="en-US" baseline="0" dirty="0" smtClean="0"/>
              <a:t> does, now here’s what </a:t>
            </a:r>
            <a:r>
              <a:rPr lang="en-US" baseline="0" dirty="0" err="1" smtClean="0"/>
              <a:t>snakemake</a:t>
            </a:r>
            <a:r>
              <a:rPr lang="en-US" baseline="0" dirty="0" smtClean="0"/>
              <a:t> does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70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SM is a program</a:t>
            </a:r>
          </a:p>
          <a:p>
            <a:pPr lvl="1"/>
            <a:r>
              <a:rPr lang="en-US" dirty="0" smtClean="0"/>
              <a:t>that interprets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Snakefile</a:t>
            </a:r>
            <a:endParaRPr lang="en-US" baseline="0" dirty="0" smtClean="0"/>
          </a:p>
          <a:p>
            <a:pPr lvl="1"/>
            <a:r>
              <a:rPr lang="en-US" baseline="0" dirty="0" smtClean="0"/>
              <a:t>Against files in the filesystem</a:t>
            </a:r>
          </a:p>
          <a:p>
            <a:pPr lvl="1"/>
            <a:r>
              <a:rPr lang="en-US" baseline="0" dirty="0" smtClean="0"/>
              <a:t>And executes rules/commands as necessary</a:t>
            </a:r>
          </a:p>
          <a:p>
            <a:pPr lvl="1"/>
            <a:r>
              <a:rPr lang="en-US" baseline="0" dirty="0" smtClean="0"/>
              <a:t>to produce your output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When you execute </a:t>
            </a:r>
            <a:r>
              <a:rPr lang="en-US" dirty="0" err="1" smtClean="0"/>
              <a:t>snakemake</a:t>
            </a:r>
            <a:endParaRPr lang="en-US" dirty="0" smtClean="0"/>
          </a:p>
          <a:p>
            <a:pPr lvl="0"/>
            <a:r>
              <a:rPr lang="en-US" dirty="0" smtClean="0"/>
              <a:t>Looks at your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snakefile</a:t>
            </a:r>
            <a:endParaRPr lang="en-US" baseline="0" dirty="0" smtClean="0"/>
          </a:p>
          <a:p>
            <a:pPr lvl="0"/>
            <a:r>
              <a:rPr lang="en-US" dirty="0" smtClean="0"/>
              <a:t>See’s you want fried chicken;</a:t>
            </a:r>
            <a:r>
              <a:rPr lang="en-US" baseline="0" dirty="0" smtClean="0"/>
              <a:t> bread &lt;- marinate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You never tell SM DO THIS, THEN THIS. </a:t>
            </a:r>
          </a:p>
          <a:p>
            <a:pPr lvl="0"/>
            <a:r>
              <a:rPr lang="en-US" baseline="0" dirty="0" smtClean="0"/>
              <a:t>You don’t have to.</a:t>
            </a:r>
          </a:p>
          <a:p>
            <a:pPr lvl="0"/>
            <a:r>
              <a:rPr lang="en-US" baseline="0" dirty="0" smtClean="0"/>
              <a:t>Instead ask for output and SM figures out what to do.</a:t>
            </a:r>
          </a:p>
          <a:p>
            <a:pPr lvl="0"/>
            <a:r>
              <a:rPr lang="en-US" baseline="0" dirty="0" smtClean="0"/>
              <a:t>That DECLARATIVE pattern is powerful, has nice consequences.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81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Extend</a:t>
            </a:r>
            <a:r>
              <a:rPr lang="en-US" baseline="0" dirty="0" smtClean="0"/>
              <a:t> to new inputs: </a:t>
            </a:r>
            <a:r>
              <a:rPr lang="en-US" dirty="0" smtClean="0"/>
              <a:t>Two dishes</a:t>
            </a:r>
          </a:p>
          <a:p>
            <a:r>
              <a:rPr lang="en-US" dirty="0" smtClean="0"/>
              <a:t>Ask</a:t>
            </a:r>
            <a:r>
              <a:rPr lang="en-US" baseline="0" dirty="0" smtClean="0"/>
              <a:t> for fish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wildcards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FF2F-02D5-ED42-8ED9-E4A8BB39BD7E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0343-740C-7B45-B822-523185363DB0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985B-66B3-1A4F-A079-0D48A66970B7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E0E5-7527-0B4E-91FC-36D9C564EE29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132E1-2BFD-1A4D-9A23-21D5B77B820A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3047-0D57-F44A-BBBD-F263AEE055E0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615A-3C99-704D-B991-58D7549F4924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EDB71-7C8D-1449-AF23-1DFA08ABB534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CC11-D0A6-6F42-A199-A9672508ACE0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F68A-4D2A-E24A-9DF8-862298C9CFA3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FD0A-57D3-4541-A400-F3AE91B0E5D7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0C52CAE-C2A9-354B-AB18-6EEC08114D6D}" type="datetime2">
              <a:rPr lang="en-US" smtClean="0"/>
              <a:t>Wednesday, April 18,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tiff"/><Relationship Id="rId12" Type="http://schemas.openxmlformats.org/officeDocument/2006/relationships/image" Target="../media/image40.tiff"/><Relationship Id="rId13" Type="http://schemas.openxmlformats.org/officeDocument/2006/relationships/image" Target="../media/image41.tiff"/><Relationship Id="rId14" Type="http://schemas.openxmlformats.org/officeDocument/2006/relationships/image" Target="../media/image42.tiff"/><Relationship Id="rId15" Type="http://schemas.openxmlformats.org/officeDocument/2006/relationships/image" Target="../media/image43.tiff"/><Relationship Id="rId16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98500"/>
            <a:ext cx="7848600" cy="2600325"/>
          </a:xfrm>
        </p:spPr>
        <p:txBody>
          <a:bodyPr/>
          <a:lstStyle/>
          <a:p>
            <a:r>
              <a:rPr lang="en-US" cap="none" dirty="0" err="1" smtClean="0">
                <a:latin typeface="+mn-lt"/>
              </a:rPr>
              <a:t>Conda</a:t>
            </a:r>
            <a:r>
              <a:rPr lang="en-US" cap="none" dirty="0" smtClean="0">
                <a:latin typeface="+mn-lt"/>
              </a:rPr>
              <a:t>, </a:t>
            </a:r>
            <a:r>
              <a:rPr lang="en-US" cap="none" dirty="0" err="1" smtClean="0">
                <a:latin typeface="+mn-lt"/>
              </a:rPr>
              <a:t>Snakemake</a:t>
            </a:r>
            <a:r>
              <a:rPr lang="en-US" cap="none" dirty="0" smtClean="0">
                <a:latin typeface="+mn-lt"/>
              </a:rPr>
              <a:t>, and </a:t>
            </a:r>
            <a:r>
              <a:rPr lang="en-US" cap="none" dirty="0" err="1" smtClean="0">
                <a:latin typeface="+mn-lt"/>
              </a:rPr>
              <a:t>Jupyter</a:t>
            </a:r>
            <a:r>
              <a:rPr lang="en-US" cap="none" dirty="0" smtClean="0">
                <a:latin typeface="+mn-lt"/>
              </a:rPr>
              <a:t>: an OS tech-stack for reproducible research</a:t>
            </a:r>
            <a:endParaRPr lang="en-US" cap="none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84600"/>
            <a:ext cx="6400800" cy="2590800"/>
          </a:xfrm>
        </p:spPr>
        <p:txBody>
          <a:bodyPr>
            <a:normAutofit/>
          </a:bodyPr>
          <a:lstStyle/>
          <a:p>
            <a:r>
              <a:rPr lang="en-US" dirty="0" smtClean="0"/>
              <a:t>Chris Gates (</a:t>
            </a:r>
            <a:r>
              <a:rPr lang="en-US" dirty="0" err="1" smtClean="0"/>
              <a:t>cgates@umich.edu</a:t>
            </a:r>
            <a:r>
              <a:rPr lang="en-US" dirty="0" smtClean="0"/>
              <a:t>)</a:t>
            </a:r>
          </a:p>
          <a:p>
            <a:r>
              <a:rPr lang="en-US" dirty="0" smtClean="0"/>
              <a:t>UM Bioinformatic Core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910" y="4620701"/>
            <a:ext cx="2240474" cy="2240474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6600" y="4589437"/>
            <a:ext cx="1663701" cy="2128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29" y="4847066"/>
            <a:ext cx="1716314" cy="17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 improves 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Conda</a:t>
            </a:r>
            <a:r>
              <a:rPr lang="en-US" sz="2000" dirty="0" smtClean="0"/>
              <a:t> is a package and environment management system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Install, update, and remove packages</a:t>
            </a:r>
          </a:p>
          <a:p>
            <a:r>
              <a:rPr lang="en-US" sz="2000" dirty="0" smtClean="0"/>
              <a:t>Create, configure, and share compute environments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1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Create/activate a </a:t>
            </a:r>
            <a:r>
              <a:rPr lang="en-US" dirty="0" err="1"/>
              <a:t>C</a:t>
            </a:r>
            <a:r>
              <a:rPr lang="en-US" dirty="0" err="1" smtClean="0"/>
              <a:t>onda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5100" y="2040128"/>
            <a:ext cx="835386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create 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--name 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Solving environment: done</a:t>
            </a:r>
          </a:p>
          <a:p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environment location: /Users/cgates/miniconda3/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mr-IN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To activate this environment, use: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 &gt; source activate 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 To deactivate an active environment, use: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 &gt; source deactivate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$ 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source activate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endParaRPr lang="en-US" sz="16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$</a:t>
            </a:r>
            <a:endParaRPr lang="en-US" sz="1600" b="1" dirty="0">
              <a:solidFill>
                <a:srgbClr val="0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1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020" y="1524000"/>
            <a:ext cx="930910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install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endParaRPr lang="en-US" sz="16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Solving environment: done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##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Package Plan ##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environment location: /Users/cgates/miniconda3/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added / updated specs: 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- 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6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following packages will be downloaded: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package                    |            build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---------------------------|-----------------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jupyter_console-5.2.0      |   py36hccf5b1c_1          35 KB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jupyter-1.0.0              |           py36_4           5 KB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mr-IN" sz="1600" i="1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(6 omitted)</a:t>
            </a:r>
            <a:r>
              <a:rPr lang="mr-IN" sz="1600" i="1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i="1" dirty="0" smtClean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------------------------------------------------------------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                                          Total:        82.5 MB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mr-IN" sz="1600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dirty="0">
              <a:solidFill>
                <a:srgbClr val="C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1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 package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020" y="1524000"/>
            <a:ext cx="873252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(cont.)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following NEW packages will be INSTALLED: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alabaster:                0.7.10-py36h174008c_0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appnope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:                  0.1.0-py36hf537a9a_0 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asn1crypto:               0.24.0-py36_0        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(93 packages omitted) </a:t>
            </a:r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zlib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:                     1.2.11-hf3cbc9b_2    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Downloading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and Extracting Packages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Preparing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transaction: done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Verifying transaction: done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Executing transaction: done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which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endParaRPr lang="en-US" sz="1600" b="1" dirty="0" smtClean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/Users/cgates/miniconda3/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endParaRPr lang="en-US" sz="1600" dirty="0">
              <a:solidFill>
                <a:srgbClr val="0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3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for a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020" y="1524000"/>
            <a:ext cx="87325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search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endParaRPr lang="en-US" sz="16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Loading channels: 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done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PackagesNotFoundError</a:t>
            </a:r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: The following packages are not available from current channels: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  - 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Current channels:</a:t>
            </a: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  - https://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repo.anaconda.com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pkgs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/main/osx-64</a:t>
            </a: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  - https://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repo.anaconda.com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pkgs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/main/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noarch</a:t>
            </a:r>
            <a:endParaRPr lang="en-US" sz="16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  - https://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repo.anaconda.com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pkgs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/free/osx-64</a:t>
            </a: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  - https://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repo.anaconda.com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pkgs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/pro/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noarch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To 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search for alternate channels that may provide the 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 package you're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looking for, navigate to</a:t>
            </a:r>
          </a:p>
          <a:p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    https://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anaconda.org</a:t>
            </a:r>
            <a:endParaRPr lang="en-US" sz="1600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and 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use the search bar at the top of the page.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Searching for a package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709928"/>
            <a:ext cx="8160774" cy="475030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039565" y="4595152"/>
            <a:ext cx="428263" cy="23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36785" y="4595151"/>
            <a:ext cx="657828" cy="23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9127" y="2918751"/>
            <a:ext cx="657828" cy="23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 package from a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020" y="1524000"/>
            <a:ext cx="873252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is-I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 search </a:t>
            </a:r>
            <a:r>
              <a:rPr lang="is-IS" sz="16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-c bioconda </a:t>
            </a:r>
            <a:r>
              <a:rPr lang="is-I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r>
              <a:rPr lang="is-IS" sz="16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=4.8.0</a:t>
            </a:r>
          </a:p>
          <a:p>
            <a:r>
              <a:rPr lang="is-IS" sz="1600" dirty="0">
                <a:latin typeface="Lucida Console" charset="0"/>
                <a:ea typeface="Lucida Console" charset="0"/>
                <a:cs typeface="Lucida Console" charset="0"/>
              </a:rPr>
              <a:t>Loading channels: done</a:t>
            </a:r>
          </a:p>
          <a:p>
            <a:r>
              <a:rPr lang="is-IS" sz="1600" dirty="0">
                <a:latin typeface="Lucida Console" charset="0"/>
                <a:ea typeface="Lucida Console" charset="0"/>
                <a:cs typeface="Lucida Console" charset="0"/>
              </a:rPr>
              <a:t># Name                  Version           Build  Channel             </a:t>
            </a:r>
          </a:p>
          <a:p>
            <a:r>
              <a:rPr lang="is-IS" sz="1600" dirty="0">
                <a:latin typeface="Lucida Console" charset="0"/>
                <a:ea typeface="Lucida Console" charset="0"/>
                <a:cs typeface="Lucida Console" charset="0"/>
              </a:rPr>
              <a:t>snakemake                 4.8.0          py35_0  bioconda            </a:t>
            </a:r>
          </a:p>
          <a:p>
            <a:r>
              <a:rPr lang="is-IS" sz="1600" dirty="0">
                <a:latin typeface="Lucida Console" charset="0"/>
                <a:ea typeface="Lucida Console" charset="0"/>
                <a:cs typeface="Lucida Console" charset="0"/>
              </a:rPr>
              <a:t>snakemake                 4.8.0          py36_0  bioconda</a:t>
            </a:r>
          </a:p>
          <a:p>
            <a:endParaRPr lang="en-US" sz="16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 smtClean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install </a:t>
            </a:r>
            <a:r>
              <a:rPr lang="en-US" sz="16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-c </a:t>
            </a:r>
            <a:r>
              <a:rPr lang="en-US" sz="1600" b="1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bioconda</a:t>
            </a:r>
            <a:r>
              <a:rPr lang="en-US" sz="16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-c </a:t>
            </a:r>
            <a:r>
              <a:rPr lang="en-US" sz="1600" b="1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-forge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endParaRPr lang="en-US" sz="1600" b="1" dirty="0" smtClean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(blah, blah, blah </a:t>
            </a:r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–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lots of dependencies, lots of feedback)</a:t>
            </a:r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Preparing transaction: done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Verifying transaction: done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Executing transaction: done</a:t>
            </a:r>
          </a:p>
          <a:p>
            <a:endParaRPr lang="en-US" sz="1600" dirty="0" smtClean="0">
              <a:solidFill>
                <a:srgbClr val="0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 smtClean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which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endParaRPr lang="en-US" sz="16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7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Listing packages / revisions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" y="1524000"/>
            <a:ext cx="87325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is-I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 </a:t>
            </a:r>
            <a:r>
              <a:rPr lang="is-I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list</a:t>
            </a:r>
            <a:endParaRPr lang="is-IS" sz="14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packages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in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environment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at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/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Users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/cgates/miniconda3/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:</a:t>
            </a:r>
            <a:endParaRPr lang="en-US" sz="14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##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Name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  </a:t>
            </a:r>
            <a:r>
              <a:rPr lang="en-US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Version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 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Build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Channel</a:t>
            </a:r>
            <a:endParaRPr lang="en-US" sz="14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aioeasywebdav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2.2.0                    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py36_0   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conda-forge</a:t>
            </a:r>
            <a:endParaRPr lang="en-US" sz="14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aiohttp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  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3.1.3                    py36_0   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conda-forge</a:t>
            </a:r>
            <a:endParaRPr lang="en-US" sz="14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alabaster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0.7.10           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py36h174008c_0</a:t>
            </a:r>
            <a:endParaRPr lang="en-US" sz="14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smtClean="0">
                <a:solidFill>
                  <a:schemeClr val="bg1">
                    <a:lumMod val="50000"/>
                  </a:schemeClr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…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 (140 packages omitted) </a:t>
            </a:r>
            <a:r>
              <a:rPr lang="mr-IN" sz="1400" dirty="0" smtClean="0">
                <a:solidFill>
                  <a:schemeClr val="bg1">
                    <a:lumMod val="50000"/>
                  </a:schemeClr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latin typeface="Lucida Console" charset="0"/>
                <a:ea typeface="Lucida Console" charset="0"/>
                <a:cs typeface="Lucida Console" charset="0"/>
              </a:rPr>
              <a:t>yarl</a:t>
            </a:r>
            <a:r>
              <a:rPr lang="mr-IN" sz="1400" dirty="0" smtClean="0">
                <a:latin typeface="Lucida Console" charset="0"/>
                <a:ea typeface="Lucida Console" charset="0"/>
                <a:cs typeface="Lucida Console" charset="0"/>
              </a:rPr>
              <a:t>                      </a:t>
            </a:r>
            <a:r>
              <a:rPr lang="mr-IN" sz="1400" dirty="0">
                <a:latin typeface="Lucida Console" charset="0"/>
                <a:ea typeface="Lucida Console" charset="0"/>
                <a:cs typeface="Lucida Console" charset="0"/>
              </a:rPr>
              <a:t>1.1.1                    py36_0    </a:t>
            </a:r>
            <a:r>
              <a:rPr lang="mr-IN" sz="1400" dirty="0" err="1" smtClean="0">
                <a:latin typeface="Lucida Console" charset="0"/>
                <a:ea typeface="Lucida Console" charset="0"/>
                <a:cs typeface="Lucida Console" charset="0"/>
              </a:rPr>
              <a:t>conda-forge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latin typeface="Lucida Console" charset="0"/>
                <a:ea typeface="Lucida Console" charset="0"/>
                <a:cs typeface="Lucida Console" charset="0"/>
              </a:rPr>
              <a:t>zeromq</a:t>
            </a:r>
            <a:r>
              <a:rPr lang="mr-IN" sz="1400" dirty="0" smtClean="0">
                <a:latin typeface="Lucida Console" charset="0"/>
                <a:ea typeface="Lucida Console" charset="0"/>
                <a:cs typeface="Lucida Console" charset="0"/>
              </a:rPr>
              <a:t>                    </a:t>
            </a:r>
            <a:r>
              <a:rPr lang="mr-IN" sz="1400" dirty="0">
                <a:latin typeface="Lucida Console" charset="0"/>
                <a:ea typeface="Lucida Console" charset="0"/>
                <a:cs typeface="Lucida Console" charset="0"/>
              </a:rPr>
              <a:t>4.2.5                </a:t>
            </a:r>
            <a:r>
              <a:rPr lang="mr-IN" sz="1400" dirty="0" smtClean="0">
                <a:latin typeface="Lucida Console" charset="0"/>
                <a:ea typeface="Lucida Console" charset="0"/>
                <a:cs typeface="Lucida Console" charset="0"/>
              </a:rPr>
              <a:t>h378b8a2_0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latin typeface="Lucida Console" charset="0"/>
                <a:ea typeface="Lucida Console" charset="0"/>
                <a:cs typeface="Lucida Console" charset="0"/>
              </a:rPr>
              <a:t>zlib</a:t>
            </a:r>
            <a:r>
              <a:rPr lang="mr-IN" sz="1400" dirty="0" smtClean="0">
                <a:latin typeface="Lucida Console" charset="0"/>
                <a:ea typeface="Lucida Console" charset="0"/>
                <a:cs typeface="Lucida Console" charset="0"/>
              </a:rPr>
              <a:t>                      </a:t>
            </a:r>
            <a:r>
              <a:rPr lang="mr-IN" sz="1400" dirty="0">
                <a:latin typeface="Lucida Console" charset="0"/>
                <a:ea typeface="Lucida Console" charset="0"/>
                <a:cs typeface="Lucida Console" charset="0"/>
              </a:rPr>
              <a:t>1.2.11               </a:t>
            </a:r>
            <a:r>
              <a:rPr lang="mr-IN" sz="1400" dirty="0" smtClean="0">
                <a:latin typeface="Lucida Console" charset="0"/>
                <a:ea typeface="Lucida Console" charset="0"/>
                <a:cs typeface="Lucida Console" charset="0"/>
              </a:rPr>
              <a:t>hf3cbc9b_2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400" dirty="0"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is-I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 </a:t>
            </a:r>
            <a:r>
              <a:rPr lang="is-I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list </a:t>
            </a:r>
            <a:r>
              <a:rPr lang="mr-IN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–</a:t>
            </a:r>
            <a:r>
              <a:rPr lang="is-I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revisions</a:t>
            </a:r>
          </a:p>
          <a:p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2018-04-18 09:46:08  (rev 0</a:t>
            </a:r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is-IS" sz="1400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(when I created the environment)</a:t>
            </a:r>
            <a:endParaRPr lang="is-IS" sz="1400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2018-04-18 </a:t>
            </a:r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09:55:20  (rev 1</a:t>
            </a:r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is-IS" sz="1400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(when I installed jupyter)</a:t>
            </a:r>
            <a:endParaRPr lang="is-IS" sz="1400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    +alabaster-0.7.10</a:t>
            </a:r>
          </a:p>
          <a:p>
            <a:r>
              <a:rPr lang="is-IS" sz="14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  ... (other packages that were installed) ...</a:t>
            </a:r>
            <a:endParaRPr lang="is-IS" sz="1400" dirty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is-IS" sz="14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2018-04-18 11:10:39  (rev 2</a:t>
            </a:r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is-IS" sz="1400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(when I installed snakemake)</a:t>
            </a:r>
            <a:endParaRPr lang="is-IS" sz="1400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  +aioeasywebdav-2.2.0 (conda-forge)</a:t>
            </a:r>
          </a:p>
          <a:p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is-IS" sz="14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is-IS" sz="1400" dirty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... (other packages that were installed) ...</a:t>
            </a:r>
            <a:endParaRPr lang="is-IS" sz="1400" dirty="0" smtClean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9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Listing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" y="1524000"/>
            <a:ext cx="87325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is-I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 </a:t>
            </a:r>
            <a:r>
              <a:rPr lang="is-I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info --envs</a:t>
            </a:r>
            <a:endParaRPr lang="is-IS" sz="16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# 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 environments: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#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base                     /Users/cgates/miniconda3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arhim_rs10               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/arhim_rs10</a:t>
            </a:r>
          </a:p>
          <a:p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                  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py36_pysam13             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/py36_pysam13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py36_pysam14             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/py36_pysam14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            *  /Users/cgates/miniconda3/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endParaRPr lang="en-US" sz="1600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spike                    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/spike</a:t>
            </a:r>
          </a:p>
          <a:p>
            <a:endParaRPr lang="en-US" sz="1600" dirty="0" smtClean="0">
              <a:solidFill>
                <a:srgbClr val="0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4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Sharing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" y="1524000"/>
            <a:ext cx="8732520" cy="2800767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export &gt;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environment.yaml</a:t>
            </a:r>
            <a:endParaRPr lang="en-US" sz="1600" b="1" dirty="0" smtClean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 smtClean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head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environment.yaml</a:t>
            </a:r>
            <a:endParaRPr lang="en-US" sz="1600" b="1" dirty="0" smtClean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/>
              <a:t>name</a:t>
            </a:r>
            <a:r>
              <a:rPr lang="en-US" sz="1600" dirty="0"/>
              <a:t>: </a:t>
            </a:r>
            <a:r>
              <a:rPr lang="en-US" sz="1600" dirty="0" err="1"/>
              <a:t>reprod_tnt</a:t>
            </a:r>
            <a:endParaRPr lang="en-US" sz="1600" dirty="0"/>
          </a:p>
          <a:p>
            <a:r>
              <a:rPr lang="en-US" sz="1600" dirty="0"/>
              <a:t>channels:</a:t>
            </a:r>
          </a:p>
          <a:p>
            <a:r>
              <a:rPr lang="en-US" sz="1600" dirty="0"/>
              <a:t>  - </a:t>
            </a:r>
            <a:r>
              <a:rPr lang="en-US" sz="1600" dirty="0" err="1"/>
              <a:t>bioconda</a:t>
            </a:r>
            <a:endParaRPr lang="en-US" sz="1600" dirty="0"/>
          </a:p>
          <a:p>
            <a:r>
              <a:rPr lang="en-US" sz="1600" dirty="0"/>
              <a:t>  - </a:t>
            </a:r>
            <a:r>
              <a:rPr lang="en-US" sz="1600" dirty="0" err="1"/>
              <a:t>conda</a:t>
            </a:r>
            <a:r>
              <a:rPr lang="en-US" sz="1600" dirty="0"/>
              <a:t>-forge</a:t>
            </a:r>
          </a:p>
          <a:p>
            <a:r>
              <a:rPr lang="en-US" sz="1600" dirty="0"/>
              <a:t>  - defaults</a:t>
            </a:r>
          </a:p>
          <a:p>
            <a:r>
              <a:rPr lang="en-US" sz="1600" dirty="0"/>
              <a:t>dependencies:</a:t>
            </a:r>
          </a:p>
          <a:p>
            <a:r>
              <a:rPr lang="en-US" sz="1600" dirty="0"/>
              <a:t>  - </a:t>
            </a:r>
            <a:r>
              <a:rPr lang="en-US" sz="1600" dirty="0" err="1"/>
              <a:t>filechunkio</a:t>
            </a:r>
            <a:r>
              <a:rPr lang="en-US" sz="1600" dirty="0"/>
              <a:t>=1.6=py36_0</a:t>
            </a:r>
          </a:p>
          <a:p>
            <a:r>
              <a:rPr lang="en-US" sz="1600" dirty="0"/>
              <a:t>  - </a:t>
            </a:r>
            <a:r>
              <a:rPr lang="en-US" sz="1600" dirty="0" err="1"/>
              <a:t>ftputil</a:t>
            </a:r>
            <a:r>
              <a:rPr lang="en-US" sz="1600" dirty="0"/>
              <a:t>=3.2=py36_0</a:t>
            </a:r>
          </a:p>
          <a:p>
            <a:r>
              <a:rPr lang="en-US" sz="1600" dirty="0" smtClean="0"/>
              <a:t>  </a:t>
            </a:r>
            <a:r>
              <a:rPr lang="mr-IN" sz="1600" dirty="0" smtClean="0"/>
              <a:t>…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60020" y="4442746"/>
            <a:ext cx="8732520" cy="2246769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4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create </a:t>
            </a:r>
            <a:r>
              <a:rPr lang="en-U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\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     --</a:t>
            </a:r>
            <a:r>
              <a:rPr lang="en-U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file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environment.yaml</a:t>
            </a: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 \</a:t>
            </a:r>
          </a:p>
          <a:p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      </a:t>
            </a:r>
            <a:r>
              <a:rPr lang="en-U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--</a:t>
            </a:r>
            <a:r>
              <a:rPr lang="en-U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name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tools_and_tech</a:t>
            </a:r>
            <a:endParaRPr lang="en-US" sz="14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...</a:t>
            </a:r>
          </a:p>
          <a:p>
            <a:endParaRPr lang="is-IS" sz="14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b="1" dirty="0" smtClean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4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info --</a:t>
            </a:r>
            <a:r>
              <a:rPr lang="en-US" sz="14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endParaRPr lang="en-US" sz="14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#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 environments:</a:t>
            </a:r>
          </a:p>
          <a:p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#</a:t>
            </a:r>
          </a:p>
          <a:p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base                  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*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 /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Users/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vstodden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/miniconda3</a:t>
            </a: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err="1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tools_and_tech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         /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Users/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vstodden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/miniconda3/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tools_and_tech</a:t>
            </a: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710" y="1619004"/>
            <a:ext cx="1305379" cy="1305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710" y="4573372"/>
            <a:ext cx="1339670" cy="13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Reproducibility in theory</a:t>
            </a:r>
          </a:p>
          <a:p>
            <a:r>
              <a:rPr lang="en-US" dirty="0" smtClean="0"/>
              <a:t>Reproducibility in action</a:t>
            </a:r>
          </a:p>
          <a:p>
            <a:pPr lvl="1"/>
            <a:r>
              <a:rPr lang="en-US" dirty="0" err="1" smtClean="0"/>
              <a:t>Conda</a:t>
            </a:r>
            <a:endParaRPr lang="en-US" dirty="0" smtClean="0"/>
          </a:p>
          <a:p>
            <a:pPr lvl="1"/>
            <a:r>
              <a:rPr lang="en-US" dirty="0" err="1" smtClean="0"/>
              <a:t>Snakemake</a:t>
            </a:r>
            <a:endParaRPr lang="en-US" dirty="0" smtClean="0"/>
          </a:p>
          <a:p>
            <a:pPr lvl="1"/>
            <a:r>
              <a:rPr lang="en-US" dirty="0" err="1" smtClean="0"/>
              <a:t>Jupyter</a:t>
            </a:r>
            <a:endParaRPr lang="en-US" dirty="0" smtClean="0"/>
          </a:p>
          <a:p>
            <a:r>
              <a:rPr lang="en-US" dirty="0" smtClean="0"/>
              <a:t>Reflections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 is not 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Alternatives:</a:t>
            </a:r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VMWare/</a:t>
            </a:r>
            <a:r>
              <a:rPr lang="en" dirty="0" err="1"/>
              <a:t>VBox</a:t>
            </a:r>
            <a:r>
              <a:rPr lang="en" dirty="0"/>
              <a:t>, Amazon AMI/Google GCE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Docker, Singularity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Lmod</a:t>
            </a:r>
            <a:r>
              <a:rPr lang="en" dirty="0"/>
              <a:t>/Environment modules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Language/OS specific:</a:t>
            </a:r>
          </a:p>
          <a:p>
            <a:pPr marL="731520" lvl="1" indent="-342900">
              <a:spcBef>
                <a:spcPts val="0"/>
              </a:spcBef>
              <a:buSzPts val="1800"/>
              <a:buChar char="●"/>
            </a:pPr>
            <a:r>
              <a:rPr lang="en" dirty="0" err="1" smtClean="0"/>
              <a:t>Virtualenv</a:t>
            </a:r>
            <a:r>
              <a:rPr lang="en" dirty="0" smtClean="0"/>
              <a:t>/</a:t>
            </a:r>
            <a:r>
              <a:rPr lang="en" dirty="0" err="1" smtClean="0"/>
              <a:t>PyPI</a:t>
            </a:r>
            <a:r>
              <a:rPr lang="en" dirty="0" smtClean="0"/>
              <a:t> </a:t>
            </a:r>
            <a:r>
              <a:rPr lang="en" dirty="0"/>
              <a:t>(</a:t>
            </a:r>
            <a:r>
              <a:rPr lang="en" dirty="0" smtClean="0"/>
              <a:t>python)</a:t>
            </a:r>
            <a:endParaRPr lang="en-US" dirty="0" smtClean="0"/>
          </a:p>
          <a:p>
            <a:pPr marL="731520" lvl="1" indent="-342900">
              <a:spcBef>
                <a:spcPts val="0"/>
              </a:spcBef>
              <a:buSzPts val="1800"/>
              <a:buChar char="●"/>
            </a:pPr>
            <a:r>
              <a:rPr lang="en" dirty="0" smtClean="0"/>
              <a:t>packrat/CRAN </a:t>
            </a:r>
            <a:r>
              <a:rPr lang="en" dirty="0"/>
              <a:t>(</a:t>
            </a:r>
            <a:r>
              <a:rPr lang="en" dirty="0" smtClean="0"/>
              <a:t>R)</a:t>
            </a:r>
            <a:endParaRPr lang="en-US" dirty="0" smtClean="0"/>
          </a:p>
          <a:p>
            <a:pPr marL="731520" lvl="1" indent="-342900">
              <a:spcBef>
                <a:spcPts val="0"/>
              </a:spcBef>
              <a:buSzPts val="1800"/>
              <a:buChar char="●"/>
            </a:pPr>
            <a:r>
              <a:rPr lang="en" dirty="0" smtClean="0"/>
              <a:t>rpm</a:t>
            </a:r>
            <a:r>
              <a:rPr lang="en" dirty="0"/>
              <a:t>, brew, etc.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 smtClean="0"/>
              <a:t>Can be used together (</a:t>
            </a:r>
            <a:r>
              <a:rPr lang="en-US" dirty="0" err="1" smtClean="0"/>
              <a:t>Conda</a:t>
            </a:r>
            <a:r>
              <a:rPr lang="en-US" dirty="0" smtClean="0"/>
              <a:t> + </a:t>
            </a:r>
            <a:r>
              <a:rPr lang="en-US" dirty="0"/>
              <a:t>D</a:t>
            </a:r>
            <a:r>
              <a:rPr lang="en-US" dirty="0" smtClean="0"/>
              <a:t>ocker + Packrat)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 err="1" smtClean="0"/>
              <a:t>Conda</a:t>
            </a:r>
            <a:r>
              <a:rPr lang="en-US" dirty="0" smtClean="0"/>
              <a:t> supports:</a:t>
            </a:r>
            <a:r>
              <a:rPr lang="en-US" i="1" dirty="0"/>
              <a:t> Python, R, Ruby, </a:t>
            </a:r>
            <a:r>
              <a:rPr lang="en-US" i="1" dirty="0" err="1"/>
              <a:t>Lua</a:t>
            </a:r>
            <a:r>
              <a:rPr lang="en-US" i="1" dirty="0"/>
              <a:t>, Scala, Java, JavaScript, C/ C++, FORTRAN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 can be oracular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itchFamily="34" charset="0"/>
              <a:buChar char="●"/>
            </a:pPr>
            <a:r>
              <a:rPr lang="en-US" dirty="0" smtClean="0"/>
              <a:t>80 wonderful / 20 </a:t>
            </a:r>
            <a:r>
              <a:rPr lang="en-US" dirty="0" err="1" smtClean="0"/>
              <a:t>inscrutable</a:t>
            </a:r>
            <a:r>
              <a:rPr lang="en-US" dirty="0" err="1" smtClean="0"/>
              <a:t>|infuriating</a:t>
            </a:r>
            <a:endParaRPr lang="en-US" dirty="0" smtClean="0"/>
          </a:p>
          <a:p>
            <a:pPr marL="457200" indent="-342900">
              <a:spcBef>
                <a:spcPts val="0"/>
              </a:spcBef>
              <a:buSzPts val="1800"/>
              <a:buFont typeface="Arial" pitchFamily="34" charset="0"/>
              <a:buChar char="●"/>
            </a:pPr>
            <a:r>
              <a:rPr lang="en-US" dirty="0" smtClean="0"/>
              <a:t>Package </a:t>
            </a:r>
            <a:r>
              <a:rPr lang="en-US" dirty="0"/>
              <a:t>management is essentially </a:t>
            </a:r>
            <a:r>
              <a:rPr lang="en-US" dirty="0" smtClean="0"/>
              <a:t>hard</a:t>
            </a:r>
          </a:p>
          <a:p>
            <a:pPr marL="457200" indent="-342900">
              <a:spcBef>
                <a:spcPts val="0"/>
              </a:spcBef>
              <a:buSzPts val="1800"/>
              <a:buFont typeface="Arial" pitchFamily="34" charset="0"/>
              <a:buChar char="●"/>
            </a:pPr>
            <a:r>
              <a:rPr lang="en" dirty="0" smtClean="0"/>
              <a:t>Bioinformatic </a:t>
            </a:r>
            <a:r>
              <a:rPr lang="en" dirty="0"/>
              <a:t>software is still software (only less so)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 dirty="0" smtClean="0"/>
              <a:t>You </a:t>
            </a:r>
            <a:r>
              <a:rPr lang="en" dirty="0"/>
              <a:t>become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" dirty="0" smtClean="0"/>
              <a:t>repo </a:t>
            </a:r>
            <a:r>
              <a:rPr lang="en" dirty="0"/>
              <a:t>maintainer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2806700"/>
            <a:ext cx="47752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6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theory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action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Conda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b="1" dirty="0" err="1" smtClean="0"/>
              <a:t>Snakemake</a:t>
            </a:r>
            <a:endParaRPr lang="en-US" b="1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Jupyter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Reflections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pipelines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98" y="1785197"/>
            <a:ext cx="1604064" cy="4297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308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“traditional” data workflow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6582" y="1138024"/>
            <a:ext cx="8497366" cy="5719976"/>
            <a:chOff x="206582" y="1138024"/>
            <a:chExt cx="8497366" cy="57199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57200" y="5525634"/>
              <a:ext cx="1054049" cy="133236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582" y="1138024"/>
              <a:ext cx="1693272" cy="97248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819222" y="2935359"/>
              <a:ext cx="6884726" cy="1646727"/>
              <a:chOff x="264764" y="1415614"/>
              <a:chExt cx="6098511" cy="1646727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64764" y="1415614"/>
                <a:ext cx="6098511" cy="369332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>
                    <a:solidFill>
                      <a:srgbClr val="292934"/>
                    </a:solidFill>
                    <a:latin typeface="Courier"/>
                    <a:cs typeface="Courier"/>
                  </a:rPr>
                  <a:t>f</a:t>
                </a:r>
                <a:r>
                  <a:rPr lang="en-US" b="1" dirty="0" err="1" smtClean="0">
                    <a:solidFill>
                      <a:srgbClr val="292934"/>
                    </a:solidFill>
                    <a:latin typeface="Courier"/>
                    <a:cs typeface="Courier"/>
                  </a:rPr>
                  <a:t>ried_chicken.sh</a:t>
                </a:r>
                <a:endParaRPr lang="en-US" b="1" dirty="0">
                  <a:solidFill>
                    <a:srgbClr val="292934"/>
                  </a:solidFill>
                  <a:latin typeface="Courier"/>
                  <a:cs typeface="Courier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64764" y="1746596"/>
                <a:ext cx="6098511" cy="1315745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>
                    <a:latin typeface="Courier"/>
                    <a:cs typeface="Courier"/>
                  </a:rPr>
                  <a:t>marinate </a:t>
                </a:r>
                <a:r>
                  <a:rPr lang="en-US" b="1" dirty="0" smtClean="0">
                    <a:solidFill>
                      <a:srgbClr val="0000FF"/>
                    </a:solidFill>
                    <a:latin typeface="Courier"/>
                    <a:cs typeface="Courier"/>
                  </a:rPr>
                  <a:t>chicken buttermilk </a:t>
                </a:r>
                <a:r>
                  <a:rPr lang="en-US" b="1" dirty="0" smtClean="0">
                    <a:latin typeface="Courier"/>
                    <a:cs typeface="Courier"/>
                  </a:rPr>
                  <a:t>&gt; </a:t>
                </a:r>
                <a:r>
                  <a:rPr lang="en-US" b="1" dirty="0" err="1" smtClean="0">
                    <a:solidFill>
                      <a:srgbClr val="FF0000"/>
                    </a:solidFill>
                    <a:latin typeface="Courier"/>
                    <a:cs typeface="Courier"/>
                  </a:rPr>
                  <a:t>chicken.marinated</a:t>
                </a:r>
                <a:endParaRPr lang="en-US" b="1" dirty="0">
                  <a:solidFill>
                    <a:srgbClr val="FF0000"/>
                  </a:solidFill>
                  <a:latin typeface="Courier"/>
                  <a:cs typeface="Courier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 smtClean="0">
                    <a:latin typeface="Courier"/>
                    <a:cs typeface="Courier"/>
                  </a:rPr>
                  <a:t>bread </a:t>
                </a:r>
                <a:r>
                  <a:rPr lang="en-US" b="1" dirty="0" err="1" smtClean="0">
                    <a:solidFill>
                      <a:srgbClr val="FF0000"/>
                    </a:solidFill>
                    <a:latin typeface="Courier"/>
                    <a:cs typeface="Courier"/>
                  </a:rPr>
                  <a:t>chicken.marinated</a:t>
                </a:r>
                <a:r>
                  <a:rPr lang="en-US" b="1" dirty="0" smtClean="0">
                    <a:solidFill>
                      <a:srgbClr val="0000FF"/>
                    </a:solidFill>
                    <a:latin typeface="Courier"/>
                    <a:cs typeface="Courier"/>
                  </a:rPr>
                  <a:t> </a:t>
                </a:r>
                <a:r>
                  <a:rPr lang="en-US" b="1" dirty="0" smtClean="0">
                    <a:latin typeface="Courier"/>
                    <a:cs typeface="Courier"/>
                  </a:rPr>
                  <a:t>&gt; </a:t>
                </a:r>
                <a:r>
                  <a:rPr lang="en-US" b="1" dirty="0" err="1" smtClean="0">
                    <a:solidFill>
                      <a:srgbClr val="008000"/>
                    </a:solidFill>
                    <a:latin typeface="Courier"/>
                    <a:cs typeface="Courier"/>
                  </a:rPr>
                  <a:t>chicken.breaded</a:t>
                </a:r>
                <a:endParaRPr lang="en-US" b="1" dirty="0" smtClean="0">
                  <a:solidFill>
                    <a:srgbClr val="008000"/>
                  </a:solidFill>
                  <a:latin typeface="Courier"/>
                  <a:cs typeface="Courier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 smtClean="0">
                    <a:latin typeface="Courier"/>
                    <a:cs typeface="Courier"/>
                  </a:rPr>
                  <a:t>fry </a:t>
                </a:r>
                <a:r>
                  <a:rPr lang="en-US" b="1" dirty="0" err="1">
                    <a:solidFill>
                      <a:srgbClr val="008000"/>
                    </a:solidFill>
                    <a:latin typeface="Courier"/>
                    <a:cs typeface="Courier"/>
                  </a:rPr>
                  <a:t>chicken.breaded</a:t>
                </a:r>
                <a:r>
                  <a:rPr lang="en-US" b="1" dirty="0" smtClean="0">
                    <a:latin typeface="Courier"/>
                    <a:cs typeface="Courier"/>
                  </a:rPr>
                  <a:t> &gt; </a:t>
                </a:r>
                <a:r>
                  <a:rPr lang="en-US" b="1" dirty="0" err="1" smtClean="0">
                    <a:solidFill>
                      <a:srgbClr val="0000FF"/>
                    </a:solidFill>
                    <a:latin typeface="Courier"/>
                    <a:cs typeface="Courier"/>
                  </a:rPr>
                  <a:t>chicken.fried</a:t>
                </a:r>
                <a:endParaRPr lang="en-US" b="1" dirty="0">
                  <a:solidFill>
                    <a:srgbClr val="0000FF"/>
                  </a:solidFill>
                  <a:latin typeface="Courier"/>
                  <a:cs typeface="Couri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448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8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An equivalent </a:t>
            </a:r>
            <a:r>
              <a:rPr lang="en-US" dirty="0" err="1" smtClean="0"/>
              <a:t>Snakemake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72920" y="1837213"/>
            <a:ext cx="5707266" cy="4736683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latin typeface="Courier"/>
                <a:cs typeface="Courier"/>
              </a:rPr>
              <a:t>rule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marinate: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'chicken', 'buttermilk'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chicken.marinated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'marinate {input} &gt; {output}'</a:t>
            </a:r>
          </a:p>
          <a:p>
            <a:pPr>
              <a:lnSpc>
                <a:spcPct val="120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latin typeface="Courier"/>
                <a:cs typeface="Courier"/>
              </a:rPr>
              <a:t>rule</a:t>
            </a:r>
            <a:r>
              <a:rPr lang="en-US" dirty="0">
                <a:latin typeface="Courier"/>
                <a:cs typeface="Courier"/>
              </a:rPr>
              <a:t> bread: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chicken.marinated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chicken.breaded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'bread </a:t>
            </a:r>
            <a:r>
              <a:rPr lang="en-US" dirty="0" smtClean="0">
                <a:latin typeface="Courier"/>
                <a:cs typeface="Courier"/>
              </a:rPr>
              <a:t>{</a:t>
            </a:r>
            <a:r>
              <a:rPr lang="en-US" dirty="0">
                <a:latin typeface="Courier"/>
                <a:cs typeface="Courier"/>
              </a:rPr>
              <a:t>input} &gt; {output}'</a:t>
            </a:r>
          </a:p>
          <a:p>
            <a:pPr>
              <a:lnSpc>
                <a:spcPct val="120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latin typeface="Courier"/>
                <a:cs typeface="Courier"/>
              </a:rPr>
              <a:t>rule</a:t>
            </a:r>
            <a:r>
              <a:rPr lang="en-US" dirty="0">
                <a:latin typeface="Courier"/>
                <a:cs typeface="Courier"/>
              </a:rPr>
              <a:t> fry: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chicken.breaded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chicken.fried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</a:t>
            </a:r>
            <a:r>
              <a:rPr lang="en-US" dirty="0" smtClean="0">
                <a:latin typeface="Courier"/>
                <a:cs typeface="Courier"/>
              </a:rPr>
              <a:t>’fry  </a:t>
            </a:r>
            <a:r>
              <a:rPr lang="en-US" dirty="0">
                <a:latin typeface="Courier"/>
                <a:cs typeface="Courier"/>
              </a:rPr>
              <a:t>{input} &gt; {output}'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2920" y="1419413"/>
            <a:ext cx="5707266" cy="4154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 smtClean="0">
                <a:latin typeface="Courier"/>
                <a:cs typeface="Courier"/>
              </a:rPr>
              <a:t>Snakefile</a:t>
            </a:r>
            <a:endParaRPr lang="en-US" b="1" dirty="0" smtClean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24000" y="2260600"/>
            <a:ext cx="5054600" cy="3889908"/>
            <a:chOff x="457200" y="2260600"/>
            <a:chExt cx="5232400" cy="3889908"/>
          </a:xfrm>
        </p:grpSpPr>
        <p:sp>
          <p:nvSpPr>
            <p:cNvPr id="5" name="Rectangle 4"/>
            <p:cNvSpPr/>
            <p:nvPr/>
          </p:nvSpPr>
          <p:spPr>
            <a:xfrm>
              <a:off x="457200" y="2260600"/>
              <a:ext cx="5232400" cy="59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" y="3907104"/>
              <a:ext cx="5232400" cy="59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7200" y="5553608"/>
              <a:ext cx="5232400" cy="59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8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An equivalent </a:t>
            </a:r>
            <a:r>
              <a:rPr lang="en-US" dirty="0" err="1" smtClean="0"/>
              <a:t>Snakemake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22120" y="1837213"/>
            <a:ext cx="5707266" cy="4736683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latin typeface="Courier"/>
                <a:cs typeface="Courier"/>
              </a:rPr>
              <a:t>rule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marinate: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'chicken', 'buttermilk'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chicken.marinated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'marinate {input} &gt; {output}'</a:t>
            </a:r>
          </a:p>
          <a:p>
            <a:pPr>
              <a:lnSpc>
                <a:spcPct val="120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latin typeface="Courier"/>
                <a:cs typeface="Courier"/>
              </a:rPr>
              <a:t>rule</a:t>
            </a:r>
            <a:r>
              <a:rPr lang="en-US" dirty="0">
                <a:latin typeface="Courier"/>
                <a:cs typeface="Courier"/>
              </a:rPr>
              <a:t> bread: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chicken.marinated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chicken.breaded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'bread </a:t>
            </a:r>
            <a:r>
              <a:rPr lang="en-US" dirty="0" smtClean="0">
                <a:latin typeface="Courier"/>
                <a:cs typeface="Courier"/>
              </a:rPr>
              <a:t>{</a:t>
            </a:r>
            <a:r>
              <a:rPr lang="en-US" dirty="0">
                <a:latin typeface="Courier"/>
                <a:cs typeface="Courier"/>
              </a:rPr>
              <a:t>input} &gt; {output}'</a:t>
            </a:r>
          </a:p>
          <a:p>
            <a:pPr>
              <a:lnSpc>
                <a:spcPct val="120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latin typeface="Courier"/>
                <a:cs typeface="Courier"/>
              </a:rPr>
              <a:t>rule</a:t>
            </a:r>
            <a:r>
              <a:rPr lang="en-US" dirty="0">
                <a:latin typeface="Courier"/>
                <a:cs typeface="Courier"/>
              </a:rPr>
              <a:t> fry: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chicken.breaded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chicken.fried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</a:t>
            </a:r>
            <a:r>
              <a:rPr lang="en-US" dirty="0" smtClean="0">
                <a:latin typeface="Courier"/>
                <a:cs typeface="Courier"/>
              </a:rPr>
              <a:t>’fry  </a:t>
            </a:r>
            <a:r>
              <a:rPr lang="en-US" dirty="0">
                <a:latin typeface="Courier"/>
                <a:cs typeface="Courier"/>
              </a:rPr>
              <a:t>{input} &gt; {output}'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22120" y="1419413"/>
            <a:ext cx="5707266" cy="4154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 smtClean="0">
                <a:latin typeface="Courier"/>
                <a:cs typeface="Courier"/>
              </a:rPr>
              <a:t>Snakefile</a:t>
            </a:r>
            <a:endParaRPr lang="en-US" b="1" dirty="0" smtClean="0">
              <a:latin typeface="Courier"/>
              <a:cs typeface="Courier"/>
            </a:endParaRPr>
          </a:p>
        </p:txBody>
      </p:sp>
      <p:pic>
        <p:nvPicPr>
          <p:cNvPr id="3" name="Picture 2" descr="pipelines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7259793" y="2577540"/>
            <a:ext cx="1370139" cy="3375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19525" y="3076045"/>
            <a:ext cx="976775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latin typeface="Courier"/>
                <a:cs typeface="Courier"/>
              </a:rPr>
              <a:t>marinate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7625" y="4095084"/>
            <a:ext cx="864477" cy="2996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smtClean="0">
                <a:latin typeface="Courier"/>
                <a:cs typeface="Courier"/>
              </a:rPr>
              <a:t>bread</a:t>
            </a:r>
            <a:endParaRPr lang="en-US" sz="1200" b="1" dirty="0" smtClean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4925" y="5126823"/>
            <a:ext cx="864477" cy="2996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smtClean="0">
                <a:latin typeface="Courier"/>
                <a:cs typeface="Courier"/>
              </a:rPr>
              <a:t>fry</a:t>
            </a:r>
            <a:endParaRPr lang="en-US" sz="1200" b="1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8845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interprets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Snakefile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transform inputs to 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32589" y="5676087"/>
            <a:ext cx="193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commands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73472" y="1861647"/>
            <a:ext cx="193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Snakefile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3148599" y="3205009"/>
            <a:ext cx="1934715" cy="1589380"/>
            <a:chOff x="1953658" y="2876454"/>
            <a:chExt cx="1934715" cy="1589380"/>
          </a:xfrm>
        </p:grpSpPr>
        <p:sp>
          <p:nvSpPr>
            <p:cNvPr id="27" name="TextBox 26"/>
            <p:cNvSpPr txBox="1"/>
            <p:nvPr/>
          </p:nvSpPr>
          <p:spPr>
            <a:xfrm>
              <a:off x="1953658" y="2876454"/>
              <a:ext cx="193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snakemake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335" y="3061590"/>
              <a:ext cx="1404244" cy="140424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3148599" y="5851195"/>
            <a:ext cx="193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</a:t>
            </a:r>
            <a:r>
              <a:rPr lang="en-US" sz="2400" dirty="0" smtClean="0"/>
              <a:t>utput files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532385" y="1861647"/>
            <a:ext cx="193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</a:t>
            </a:r>
            <a:r>
              <a:rPr lang="en-US" sz="2400" dirty="0" smtClean="0"/>
              <a:t>ile system</a:t>
            </a:r>
            <a:endParaRPr lang="en-US" sz="2400" dirty="0"/>
          </a:p>
        </p:txBody>
      </p:sp>
      <p:cxnSp>
        <p:nvCxnSpPr>
          <p:cNvPr id="11" name="Curved Connector 10"/>
          <p:cNvCxnSpPr>
            <a:stCxn id="26" idx="2"/>
            <a:endCxn id="27" idx="1"/>
          </p:cNvCxnSpPr>
          <p:nvPr/>
        </p:nvCxnSpPr>
        <p:spPr>
          <a:xfrm rot="16200000" flipH="1">
            <a:off x="2388449" y="2675692"/>
            <a:ext cx="1112530" cy="407769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endCxn id="27" idx="3"/>
          </p:cNvCxnSpPr>
          <p:nvPr/>
        </p:nvCxnSpPr>
        <p:spPr>
          <a:xfrm rot="5400000">
            <a:off x="4741615" y="2665012"/>
            <a:ext cx="1112529" cy="429130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3" idx="2"/>
            <a:endCxn id="20" idx="0"/>
          </p:cNvCxnSpPr>
          <p:nvPr/>
        </p:nvCxnSpPr>
        <p:spPr>
          <a:xfrm rot="16200000" flipH="1">
            <a:off x="3581774" y="5317012"/>
            <a:ext cx="1056806" cy="11559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083" y="1781859"/>
            <a:ext cx="1388821" cy="7976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935184" y="1282700"/>
            <a:ext cx="1995606" cy="45140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latin typeface="Courier"/>
                <a:cs typeface="Courier"/>
              </a:rPr>
              <a:t>$ </a:t>
            </a:r>
            <a:r>
              <a:rPr lang="en-US" sz="2000" b="1" dirty="0" err="1" smtClean="0">
                <a:latin typeface="Courier"/>
                <a:cs typeface="Courier"/>
              </a:rPr>
              <a:t>snakemake</a:t>
            </a:r>
            <a:endParaRPr lang="en-US" b="1" dirty="0" smtClean="0">
              <a:latin typeface="Courier"/>
              <a:cs typeface="Courier"/>
            </a:endParaRPr>
          </a:p>
        </p:txBody>
      </p:sp>
      <p:pic>
        <p:nvPicPr>
          <p:cNvPr id="34" name="Picture 33" descr="pipelines.pd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7120093" y="2450540"/>
            <a:ext cx="1370139" cy="33757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79825" y="2949045"/>
            <a:ext cx="976775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latin typeface="Courier"/>
                <a:cs typeface="Courier"/>
              </a:rPr>
              <a:t>marinate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17925" y="3968084"/>
            <a:ext cx="864477" cy="2996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smtClean="0">
                <a:latin typeface="Courier"/>
                <a:cs typeface="Courier"/>
              </a:rPr>
              <a:t>bread</a:t>
            </a:r>
            <a:endParaRPr lang="en-US" sz="1200" b="1" dirty="0" smtClean="0">
              <a:latin typeface="Courier"/>
              <a:cs typeface="Courie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05225" y="4999823"/>
            <a:ext cx="864477" cy="2996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smtClean="0">
                <a:latin typeface="Courier"/>
                <a:cs typeface="Courier"/>
              </a:rPr>
              <a:t>fry</a:t>
            </a:r>
            <a:endParaRPr lang="en-US" sz="1200" b="1" dirty="0" smtClean="0">
              <a:latin typeface="Courier"/>
              <a:cs typeface="Courier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74201" y="5729205"/>
            <a:ext cx="772791" cy="9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6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g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8900" y="1869322"/>
            <a:ext cx="3803959" cy="3182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extends to new inputs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720" y="1924557"/>
            <a:ext cx="4736354" cy="9787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endParaRPr lang="en-US" sz="2400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Courier"/>
                <a:cs typeface="Courie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81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durable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 descr="dag.2-parti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938" y="1924557"/>
            <a:ext cx="4051830" cy="3182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720" y="1924557"/>
            <a:ext cx="4736354" cy="275152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endParaRPr lang="en-US" sz="2400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Courier"/>
                <a:cs typeface="Courier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Error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in job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bread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while creating output file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lemon-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herb.fish.breaded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Courier"/>
                <a:cs typeface="Courier"/>
              </a:rPr>
              <a:t>…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168900" y="3460527"/>
            <a:ext cx="329324" cy="1462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durable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 descr="dag.2-parti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938" y="1924557"/>
            <a:ext cx="4051830" cy="3182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720" y="1924557"/>
            <a:ext cx="4736354" cy="408111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endParaRPr lang="en-US" sz="2400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Courier"/>
                <a:cs typeface="Courier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Error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in job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bread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while creating output file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lemon-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herb.fish.breaded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Courier"/>
                <a:cs typeface="Courier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2400" i="1" dirty="0" smtClean="0">
                <a:latin typeface="Comic Sans MS"/>
                <a:cs typeface="Comic Sans MS"/>
              </a:rPr>
              <a:t>(fix something)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 smtClean="0">
                <a:latin typeface="Courier"/>
                <a:cs typeface="Courier"/>
              </a:rPr>
              <a:t>snakemake</a:t>
            </a:r>
            <a:endParaRPr lang="en-US" sz="2400" b="1" dirty="0" smtClean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…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168900" y="3460527"/>
            <a:ext cx="329324" cy="1462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use command line?</a:t>
            </a:r>
          </a:p>
          <a:p>
            <a:r>
              <a:rPr lang="en-US" dirty="0" smtClean="0"/>
              <a:t>Are you actively using </a:t>
            </a:r>
            <a:r>
              <a:rPr lang="en-US" dirty="0" err="1"/>
              <a:t>Conda</a:t>
            </a:r>
            <a:r>
              <a:rPr lang="en-US" dirty="0"/>
              <a:t>, </a:t>
            </a:r>
            <a:r>
              <a:rPr lang="en-US" dirty="0" err="1" smtClean="0"/>
              <a:t>Snakemake</a:t>
            </a:r>
            <a:r>
              <a:rPr lang="en-US" dirty="0" smtClean="0"/>
              <a:t>, or </a:t>
            </a:r>
            <a:r>
              <a:rPr lang="en-US" dirty="0" err="1" smtClean="0"/>
              <a:t>Jupyter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Name/describe </a:t>
            </a:r>
            <a:r>
              <a:rPr lang="en-US" dirty="0"/>
              <a:t>more than three types of RNA </a:t>
            </a:r>
          </a:p>
          <a:p>
            <a:r>
              <a:rPr lang="en-US" dirty="0" smtClean="0"/>
              <a:t>Contrast </a:t>
            </a:r>
            <a:r>
              <a:rPr lang="en-US" dirty="0"/>
              <a:t>a Bonferroni correction with a </a:t>
            </a:r>
            <a:br>
              <a:rPr lang="en-US" dirty="0"/>
            </a:br>
            <a:r>
              <a:rPr lang="en-US" dirty="0" err="1" smtClean="0"/>
              <a:t>Benjamini</a:t>
            </a:r>
            <a:r>
              <a:rPr lang="en-US" dirty="0" smtClean="0"/>
              <a:t>–Hochberg </a:t>
            </a:r>
            <a:r>
              <a:rPr lang="en-US" dirty="0"/>
              <a:t>adjustment </a:t>
            </a:r>
          </a:p>
          <a:p>
            <a:r>
              <a:rPr lang="en-US" dirty="0" smtClean="0"/>
              <a:t>List </a:t>
            </a:r>
            <a:r>
              <a:rPr lang="en-US" dirty="0"/>
              <a:t>the advantages of a hash vs a list data structure </a:t>
            </a:r>
          </a:p>
          <a:p>
            <a:r>
              <a:rPr lang="en-US" dirty="0" smtClean="0"/>
              <a:t>Contrast </a:t>
            </a:r>
            <a:r>
              <a:rPr lang="en-US" dirty="0"/>
              <a:t>the </a:t>
            </a:r>
            <a:r>
              <a:rPr lang="en-US" dirty="0" err="1"/>
              <a:t>Ensembl</a:t>
            </a:r>
            <a:r>
              <a:rPr lang="en-US" dirty="0"/>
              <a:t> and UCSC genome sequence FASTA file conventions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4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computationally efficient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0706" y="931294"/>
            <a:ext cx="232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“Traditional”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56736" y="2169684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i="1" dirty="0">
                <a:sym typeface="Wingdings"/>
              </a:rPr>
              <a:t> </a:t>
            </a:r>
            <a:r>
              <a:rPr lang="en-US" i="1" dirty="0" smtClean="0"/>
              <a:t>Execution time</a:t>
            </a:r>
            <a:endParaRPr lang="en-US" i="1" dirty="0"/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1118263" y="1401405"/>
            <a:ext cx="1647426" cy="1828800"/>
            <a:chOff x="578555" y="2753593"/>
            <a:chExt cx="2709333" cy="3194868"/>
          </a:xfrm>
        </p:grpSpPr>
        <p:pic>
          <p:nvPicPr>
            <p:cNvPr id="40" name="Picture 39" descr="parallel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886178" y="3447903"/>
              <a:ext cx="682208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00058" y="3816689"/>
              <a:ext cx="300520" cy="88033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input A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59687" y="3108851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Threads/memory </a:t>
            </a:r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92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computationally efficient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0706" y="931294"/>
            <a:ext cx="232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“Traditional”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74554" y="3891273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i="1" dirty="0">
                <a:sym typeface="Wingdings"/>
              </a:rPr>
              <a:t> </a:t>
            </a:r>
            <a:r>
              <a:rPr lang="en-US" i="1" dirty="0" smtClean="0"/>
              <a:t>Execution time</a:t>
            </a:r>
            <a:endParaRPr lang="en-US" i="1" dirty="0"/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1118263" y="1401405"/>
            <a:ext cx="1647426" cy="1828800"/>
            <a:chOff x="578555" y="2753593"/>
            <a:chExt cx="2709333" cy="3194868"/>
          </a:xfrm>
        </p:grpSpPr>
        <p:pic>
          <p:nvPicPr>
            <p:cNvPr id="40" name="Picture 39" descr="parallel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886178" y="3447903"/>
              <a:ext cx="682208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00058" y="3816689"/>
              <a:ext cx="300520" cy="88033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input A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1131932" y="3092731"/>
            <a:ext cx="1647426" cy="1828800"/>
            <a:chOff x="578555" y="2753593"/>
            <a:chExt cx="2709333" cy="3194868"/>
          </a:xfrm>
        </p:grpSpPr>
        <p:pic>
          <p:nvPicPr>
            <p:cNvPr id="54" name="Picture 53" descr="parallel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886178" y="3447903"/>
              <a:ext cx="682208" cy="27758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00058" y="3816689"/>
              <a:ext cx="300520" cy="88033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</a:rPr>
                <a:t>input B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1142520" y="4809457"/>
            <a:ext cx="1647426" cy="1828800"/>
            <a:chOff x="578555" y="2753593"/>
            <a:chExt cx="2709333" cy="3194868"/>
          </a:xfrm>
        </p:grpSpPr>
        <p:pic>
          <p:nvPicPr>
            <p:cNvPr id="61" name="Picture 60" descr="parallel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886178" y="3447904"/>
              <a:ext cx="682209" cy="27758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00058" y="3816688"/>
              <a:ext cx="300520" cy="88033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B050"/>
                  </a:solidFill>
                </a:rPr>
                <a:t>input C</a:t>
              </a:r>
              <a:endParaRPr lang="en-US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86183" y="6499539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Threads/memory </a:t>
            </a:r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7389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computationally efficient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0706" y="931294"/>
            <a:ext cx="232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“Traditional”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74554" y="3891273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i="1" dirty="0">
                <a:sym typeface="Wingdings"/>
              </a:rPr>
              <a:t> </a:t>
            </a:r>
            <a:r>
              <a:rPr lang="en-US" i="1" dirty="0" smtClean="0"/>
              <a:t>Execution time</a:t>
            </a:r>
            <a:endParaRPr lang="en-US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5057538" y="878185"/>
            <a:ext cx="2405252" cy="3442271"/>
            <a:chOff x="5057538" y="878185"/>
            <a:chExt cx="2405252" cy="3442271"/>
          </a:xfrm>
        </p:grpSpPr>
        <p:grpSp>
          <p:nvGrpSpPr>
            <p:cNvPr id="5" name="Group 4"/>
            <p:cNvGrpSpPr/>
            <p:nvPr/>
          </p:nvGrpSpPr>
          <p:grpSpPr>
            <a:xfrm>
              <a:off x="5057538" y="1350163"/>
              <a:ext cx="2405252" cy="2970293"/>
              <a:chOff x="4782461" y="1972994"/>
              <a:chExt cx="3462265" cy="4698566"/>
            </a:xfrm>
          </p:grpSpPr>
          <p:pic>
            <p:nvPicPr>
              <p:cNvPr id="8" name="Picture 7" descr="parallel.pdf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782461" y="1972994"/>
                <a:ext cx="3462265" cy="4698566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5384782" y="2721164"/>
                <a:ext cx="609056" cy="250149"/>
              </a:xfrm>
              <a:prstGeom prst="rect">
                <a:avLst/>
              </a:prstGeom>
              <a:pattFill prst="ltUpDiag">
                <a:fgClr>
                  <a:srgbClr val="0070C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52234" y="2736879"/>
                <a:ext cx="609056" cy="250150"/>
              </a:xfrm>
              <a:prstGeom prst="rect">
                <a:avLst/>
              </a:prstGeom>
              <a:pattFill prst="ltUpDiag">
                <a:fgClr>
                  <a:srgbClr val="C0000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19686" y="2741644"/>
                <a:ext cx="609056" cy="250150"/>
              </a:xfrm>
              <a:prstGeom prst="rect">
                <a:avLst/>
              </a:prstGeom>
              <a:pattFill prst="ltUpDiag">
                <a:fgClr>
                  <a:srgbClr val="00B05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330042" y="6026795"/>
                <a:ext cx="609056" cy="250149"/>
              </a:xfrm>
              <a:prstGeom prst="rect">
                <a:avLst/>
              </a:prstGeom>
              <a:pattFill prst="ltUpDiag">
                <a:fgClr>
                  <a:srgbClr val="0070C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197494" y="6042509"/>
                <a:ext cx="609056" cy="250150"/>
              </a:xfrm>
              <a:prstGeom prst="rect">
                <a:avLst/>
              </a:prstGeom>
              <a:pattFill prst="ltUpDiag">
                <a:fgClr>
                  <a:srgbClr val="C0000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064946" y="6047274"/>
                <a:ext cx="609056" cy="250150"/>
              </a:xfrm>
              <a:prstGeom prst="rect">
                <a:avLst/>
              </a:prstGeom>
              <a:pattFill prst="ltUpDiag">
                <a:fgClr>
                  <a:srgbClr val="00B05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359223" y="3254443"/>
                <a:ext cx="300520" cy="962625"/>
              </a:xfrm>
              <a:prstGeom prst="rect">
                <a:avLst/>
              </a:prstGeom>
              <a:pattFill prst="ltUpDiag">
                <a:fgClr>
                  <a:srgbClr val="0070C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380837" y="3243495"/>
                <a:ext cx="300520" cy="962626"/>
              </a:xfrm>
              <a:prstGeom prst="rect">
                <a:avLst/>
              </a:prstGeom>
              <a:pattFill prst="ltUpDiag">
                <a:fgClr>
                  <a:srgbClr val="00B05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874902" y="3243495"/>
                <a:ext cx="300520" cy="962626"/>
              </a:xfrm>
              <a:prstGeom prst="rect">
                <a:avLst/>
              </a:prstGeom>
              <a:pattFill prst="ltUpDiag">
                <a:fgClr>
                  <a:srgbClr val="C0000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355215" y="4484986"/>
                <a:ext cx="1990638" cy="250149"/>
              </a:xfrm>
              <a:prstGeom prst="rect">
                <a:avLst/>
              </a:prstGeom>
              <a:pattFill prst="ltUpDiag">
                <a:fgClr>
                  <a:srgbClr val="0070C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316575" y="4985706"/>
                <a:ext cx="1990638" cy="250150"/>
              </a:xfrm>
              <a:prstGeom prst="rect">
                <a:avLst/>
              </a:prstGeom>
              <a:pattFill prst="ltUpDiag">
                <a:fgClr>
                  <a:srgbClr val="C0000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277935" y="5486426"/>
                <a:ext cx="1990638" cy="250150"/>
              </a:xfrm>
              <a:prstGeom prst="rect">
                <a:avLst/>
              </a:prstGeom>
              <a:pattFill prst="ltUpDiag">
                <a:fgClr>
                  <a:srgbClr val="00B05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16576" y="2123427"/>
                <a:ext cx="2606013" cy="584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inputs A, B, C</a:t>
                </a:r>
                <a:endParaRPr lang="en-US" i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141315" y="878185"/>
              <a:ext cx="2321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Snakemake</a:t>
              </a:r>
              <a:endParaRPr lang="en-US" sz="2800" dirty="0"/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1118263" y="1401405"/>
            <a:ext cx="1647426" cy="1828800"/>
            <a:chOff x="578555" y="2753593"/>
            <a:chExt cx="2709333" cy="3194868"/>
          </a:xfrm>
        </p:grpSpPr>
        <p:pic>
          <p:nvPicPr>
            <p:cNvPr id="40" name="Picture 39" descr="parallel.pdf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886178" y="3447903"/>
              <a:ext cx="682208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00058" y="3816689"/>
              <a:ext cx="300520" cy="88033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input A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1131932" y="3092731"/>
            <a:ext cx="1647426" cy="1828800"/>
            <a:chOff x="578555" y="2753593"/>
            <a:chExt cx="2709333" cy="3194868"/>
          </a:xfrm>
        </p:grpSpPr>
        <p:pic>
          <p:nvPicPr>
            <p:cNvPr id="54" name="Picture 53" descr="parallel.pdf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886178" y="3447903"/>
              <a:ext cx="682208" cy="27758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00058" y="3816689"/>
              <a:ext cx="300520" cy="88033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</a:rPr>
                <a:t>input B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1142520" y="4809457"/>
            <a:ext cx="1647426" cy="1828800"/>
            <a:chOff x="578555" y="2753593"/>
            <a:chExt cx="2709333" cy="3194868"/>
          </a:xfrm>
        </p:grpSpPr>
        <p:pic>
          <p:nvPicPr>
            <p:cNvPr id="61" name="Picture 60" descr="parallel.pdf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886178" y="3447904"/>
              <a:ext cx="682209" cy="27758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00058" y="3816688"/>
              <a:ext cx="300520" cy="88033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B050"/>
                  </a:solidFill>
                </a:rPr>
                <a:t>input C</a:t>
              </a:r>
              <a:endParaRPr lang="en-US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86183" y="6499539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Threads/memory </a:t>
            </a:r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7480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portable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7720" y="1521437"/>
            <a:ext cx="8479080" cy="363791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r>
              <a:rPr lang="en-US" sz="2400" b="1" dirty="0">
                <a:latin typeface="Courier"/>
                <a:cs typeface="Courier"/>
              </a:rPr>
              <a:t> # to run on </a:t>
            </a:r>
            <a:r>
              <a:rPr lang="en-US" sz="2400" b="1" dirty="0" smtClean="0">
                <a:latin typeface="Courier"/>
                <a:cs typeface="Courier"/>
              </a:rPr>
              <a:t>workstation</a:t>
            </a:r>
            <a:endParaRPr lang="en-US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endParaRPr lang="en-US" sz="2400" b="1" dirty="0" smtClean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smtClean="0">
                <a:latin typeface="Courier"/>
                <a:cs typeface="Courier"/>
              </a:rPr>
              <a:t>--cores=20 # </a:t>
            </a:r>
            <a:r>
              <a:rPr lang="en-US" sz="2400" b="1" dirty="0">
                <a:latin typeface="Courier"/>
                <a:cs typeface="Courier"/>
              </a:rPr>
              <a:t>to run on </a:t>
            </a:r>
            <a:r>
              <a:rPr lang="en-US" sz="2400" b="1" dirty="0" smtClean="0">
                <a:latin typeface="Courier"/>
                <a:cs typeface="Courier"/>
              </a:rPr>
              <a:t>server</a:t>
            </a:r>
            <a:endParaRPr lang="en-US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endParaRPr lang="en-US" sz="2400" b="1" dirty="0" smtClean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smtClean="0">
                <a:latin typeface="Courier"/>
                <a:cs typeface="Courier"/>
              </a:rPr>
              <a:t>--</a:t>
            </a:r>
            <a:r>
              <a:rPr lang="en-US" sz="2400" b="1" dirty="0" err="1" smtClean="0">
                <a:latin typeface="Courier"/>
                <a:cs typeface="Courier"/>
              </a:rPr>
              <a:t>drmaa</a:t>
            </a:r>
            <a:r>
              <a:rPr lang="en-US" sz="2400" b="1" dirty="0" smtClean="0">
                <a:latin typeface="Courier"/>
                <a:cs typeface="Courier"/>
              </a:rPr>
              <a:t> # </a:t>
            </a:r>
            <a:r>
              <a:rPr lang="en-US" sz="2400" b="1" dirty="0">
                <a:latin typeface="Courier"/>
                <a:cs typeface="Courier"/>
              </a:rPr>
              <a:t>on </a:t>
            </a:r>
            <a:r>
              <a:rPr lang="en-US" sz="2400" b="1" dirty="0" smtClean="0">
                <a:latin typeface="Courier"/>
                <a:cs typeface="Courier"/>
              </a:rPr>
              <a:t>HPC</a:t>
            </a:r>
          </a:p>
          <a:p>
            <a:pPr>
              <a:lnSpc>
                <a:spcPct val="120000"/>
              </a:lnSpc>
            </a:pPr>
            <a:endParaRPr lang="en-US" sz="2400" b="1" dirty="0" smtClean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 smtClean="0">
                <a:latin typeface="Courier"/>
                <a:cs typeface="Courier"/>
              </a:rPr>
              <a:t>snakemake</a:t>
            </a:r>
            <a:r>
              <a:rPr lang="en-US" sz="2400" b="1" dirty="0" smtClean="0">
                <a:latin typeface="Courier"/>
                <a:cs typeface="Courier"/>
              </a:rPr>
              <a:t> --</a:t>
            </a:r>
            <a:r>
              <a:rPr lang="en-US" sz="2400" b="1" dirty="0" err="1" smtClean="0">
                <a:latin typeface="Courier"/>
                <a:cs typeface="Courier"/>
              </a:rPr>
              <a:t>kubernetes</a:t>
            </a:r>
            <a:endParaRPr lang="en-US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endParaRPr lang="en-US" sz="2400" b="1" dirty="0" smtClean="0"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8151" y="5169669"/>
            <a:ext cx="1298052" cy="1298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20" y="5421610"/>
            <a:ext cx="712942" cy="840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5725" y="5325951"/>
            <a:ext cx="9652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88" y="5410793"/>
            <a:ext cx="850900" cy="850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115" y="5325951"/>
            <a:ext cx="935742" cy="9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8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99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enables me to </a:t>
            </a:r>
            <a:br>
              <a:rPr lang="en-US" dirty="0" smtClean="0"/>
            </a:br>
            <a:r>
              <a:rPr lang="en-US" dirty="0" smtClean="0"/>
              <a:t>focus on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087284" y="2379866"/>
            <a:ext cx="1645920" cy="2018055"/>
            <a:chOff x="2087284" y="2379866"/>
            <a:chExt cx="1645920" cy="20180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087284" y="2752427"/>
              <a:ext cx="1645920" cy="1645494"/>
            </a:xfrm>
            <a:prstGeom prst="ellipse">
              <a:avLst/>
            </a:prstGeom>
            <a:solidFill>
              <a:srgbClr val="FFF0CC">
                <a:alpha val="55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40961" y="2379866"/>
              <a:ext cx="115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ata flow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27209" y="3197090"/>
            <a:ext cx="2806405" cy="1687402"/>
            <a:chOff x="2727209" y="3197090"/>
            <a:chExt cx="2806405" cy="1687402"/>
          </a:xfrm>
        </p:grpSpPr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727209" y="3238572"/>
              <a:ext cx="1645920" cy="1645920"/>
            </a:xfrm>
            <a:prstGeom prst="ellipse">
              <a:avLst/>
            </a:prstGeom>
            <a:solidFill>
              <a:srgbClr val="FE7781">
                <a:alpha val="49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75251" y="3197090"/>
              <a:ext cx="1358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dirty="0" smtClean="0"/>
                <a:t>un </a:t>
              </a:r>
              <a:r>
                <a:rPr lang="en-US" dirty="0" err="1" smtClean="0"/>
                <a:t>config</a:t>
              </a:r>
              <a:endParaRPr lang="en-US" dirty="0" smtClean="0"/>
            </a:p>
            <a:p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637" y="3140331"/>
            <a:ext cx="3050547" cy="1751765"/>
            <a:chOff x="30637" y="3140331"/>
            <a:chExt cx="3050547" cy="1751765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435264" y="3246176"/>
              <a:ext cx="1645920" cy="1645920"/>
            </a:xfrm>
            <a:prstGeom prst="ellipse">
              <a:avLst/>
            </a:prstGeom>
            <a:solidFill>
              <a:srgbClr val="71C26C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637" y="3140331"/>
              <a:ext cx="1598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ask/resource requirements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95185" y="3958869"/>
            <a:ext cx="2963471" cy="1971465"/>
            <a:chOff x="2495185" y="3958869"/>
            <a:chExt cx="2963471" cy="197146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495185" y="3958869"/>
              <a:ext cx="1645920" cy="1645920"/>
            </a:xfrm>
            <a:prstGeom prst="ellipse">
              <a:avLst/>
            </a:prstGeom>
            <a:solidFill>
              <a:srgbClr val="C5CDE2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23007" y="5284003"/>
              <a:ext cx="1635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run status (checkpoints)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2464" y="3974077"/>
            <a:ext cx="2674967" cy="1956257"/>
            <a:chOff x="662464" y="3974077"/>
            <a:chExt cx="2674967" cy="1956257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91511" y="3974077"/>
              <a:ext cx="1645920" cy="1645920"/>
            </a:xfrm>
            <a:prstGeom prst="ellipse">
              <a:avLst/>
            </a:prstGeom>
            <a:solidFill>
              <a:srgbClr val="9E83CF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2464" y="5284003"/>
              <a:ext cx="1547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xecution environment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16049" y="1503553"/>
            <a:ext cx="366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“Traditional” workflow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103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087284" y="2379866"/>
            <a:ext cx="1645920" cy="2018055"/>
            <a:chOff x="2087284" y="2379866"/>
            <a:chExt cx="1645920" cy="20180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087284" y="2752427"/>
              <a:ext cx="1645920" cy="1645494"/>
            </a:xfrm>
            <a:prstGeom prst="ellipse">
              <a:avLst/>
            </a:prstGeom>
            <a:solidFill>
              <a:srgbClr val="FFF0CC">
                <a:alpha val="55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40961" y="2379866"/>
              <a:ext cx="115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ata flow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27209" y="3197090"/>
            <a:ext cx="2806405" cy="1687402"/>
            <a:chOff x="2727209" y="3197090"/>
            <a:chExt cx="2806405" cy="1687402"/>
          </a:xfrm>
        </p:grpSpPr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727209" y="3238572"/>
              <a:ext cx="1645920" cy="1645920"/>
            </a:xfrm>
            <a:prstGeom prst="ellipse">
              <a:avLst/>
            </a:prstGeom>
            <a:solidFill>
              <a:srgbClr val="FE7781">
                <a:alpha val="49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75251" y="3197090"/>
              <a:ext cx="1358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dirty="0" smtClean="0"/>
                <a:t>un </a:t>
              </a:r>
              <a:r>
                <a:rPr lang="en-US" dirty="0" err="1" smtClean="0"/>
                <a:t>config</a:t>
              </a:r>
              <a:endParaRPr lang="en-US" dirty="0" smtClean="0"/>
            </a:p>
            <a:p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637" y="3140331"/>
            <a:ext cx="3050547" cy="1751765"/>
            <a:chOff x="30637" y="3140331"/>
            <a:chExt cx="3050547" cy="1751765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435264" y="3246176"/>
              <a:ext cx="1645920" cy="1645920"/>
            </a:xfrm>
            <a:prstGeom prst="ellipse">
              <a:avLst/>
            </a:prstGeom>
            <a:solidFill>
              <a:srgbClr val="71C26C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637" y="3140331"/>
              <a:ext cx="1598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ask/resource requirements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95185" y="3958869"/>
            <a:ext cx="2963471" cy="1971465"/>
            <a:chOff x="2495185" y="3958869"/>
            <a:chExt cx="2963471" cy="197146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495185" y="3958869"/>
              <a:ext cx="1645920" cy="1645920"/>
            </a:xfrm>
            <a:prstGeom prst="ellipse">
              <a:avLst/>
            </a:prstGeom>
            <a:solidFill>
              <a:srgbClr val="C5CDE2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23007" y="5284003"/>
              <a:ext cx="1635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dirty="0" smtClean="0"/>
                <a:t>un status (checkpoints)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2464" y="3974077"/>
            <a:ext cx="2674967" cy="1956257"/>
            <a:chOff x="662464" y="3974077"/>
            <a:chExt cx="2674967" cy="1956257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91511" y="3974077"/>
              <a:ext cx="1645920" cy="1645920"/>
            </a:xfrm>
            <a:prstGeom prst="ellipse">
              <a:avLst/>
            </a:prstGeom>
            <a:solidFill>
              <a:srgbClr val="9E83CF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2464" y="5284003"/>
              <a:ext cx="1547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xecution environment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16049" y="1503553"/>
            <a:ext cx="366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“Traditional” workflow</a:t>
            </a:r>
            <a:endParaRPr lang="en-US" sz="28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5194178" y="1524000"/>
            <a:ext cx="3669146" cy="3876763"/>
            <a:chOff x="5194178" y="1524000"/>
            <a:chExt cx="3669146" cy="3876763"/>
          </a:xfrm>
        </p:grpSpPr>
        <p:sp>
          <p:nvSpPr>
            <p:cNvPr id="24" name="Hexagon 23"/>
            <p:cNvSpPr/>
            <p:nvPr/>
          </p:nvSpPr>
          <p:spPr>
            <a:xfrm>
              <a:off x="7413717" y="3114763"/>
              <a:ext cx="1143000" cy="1143000"/>
            </a:xfrm>
            <a:prstGeom prst="hexagon">
              <a:avLst/>
            </a:prstGeom>
            <a:solidFill>
              <a:srgbClr val="FEDDDD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>
              <a:off x="6568541" y="3682881"/>
              <a:ext cx="1143000" cy="1143000"/>
            </a:xfrm>
            <a:prstGeom prst="hexagon">
              <a:avLst/>
            </a:prstGeom>
            <a:solidFill>
              <a:srgbClr val="9E83CF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>
              <a:off x="5723365" y="3107999"/>
              <a:ext cx="1143000" cy="1143000"/>
            </a:xfrm>
            <a:prstGeom prst="hexagon">
              <a:avLst/>
            </a:prstGeom>
            <a:solidFill>
              <a:srgbClr val="71C26C">
                <a:alpha val="50196"/>
              </a:srgbClr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/>
            <p:cNvSpPr/>
            <p:nvPr/>
          </p:nvSpPr>
          <p:spPr>
            <a:xfrm>
              <a:off x="7412166" y="4257763"/>
              <a:ext cx="1143000" cy="1143000"/>
            </a:xfrm>
            <a:prstGeom prst="hexagon">
              <a:avLst/>
            </a:prstGeom>
            <a:solidFill>
              <a:srgbClr val="C5CDE2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94178" y="1524000"/>
              <a:ext cx="3669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 smtClean="0"/>
                <a:t>Snakemake</a:t>
              </a:r>
              <a:endParaRPr lang="en-US" sz="2800" dirty="0"/>
            </a:p>
          </p:txBody>
        </p:sp>
        <p:sp>
          <p:nvSpPr>
            <p:cNvPr id="23" name="Hexagon 22"/>
            <p:cNvSpPr/>
            <p:nvPr/>
          </p:nvSpPr>
          <p:spPr>
            <a:xfrm>
              <a:off x="6568541" y="2539881"/>
              <a:ext cx="1143000" cy="1143000"/>
            </a:xfrm>
            <a:prstGeom prst="hexagon">
              <a:avLst/>
            </a:prstGeom>
            <a:solidFill>
              <a:srgbClr val="FFF0CC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688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9575" y="2749198"/>
              <a:ext cx="673158" cy="673158"/>
            </a:xfrm>
            <a:prstGeom prst="rect">
              <a:avLst/>
            </a:prstGeom>
          </p:spPr>
        </p:pic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4699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enables me to </a:t>
            </a:r>
            <a:br>
              <a:rPr lang="en-US" dirty="0" smtClean="0"/>
            </a:br>
            <a:r>
              <a:rPr lang="en-US" dirty="0" smtClean="0"/>
              <a:t>focus on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dag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4" r="177"/>
          <a:stretch/>
        </p:blipFill>
        <p:spPr>
          <a:xfrm>
            <a:off x="3327400" y="1820789"/>
            <a:ext cx="5795782" cy="4682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makes it easier to </a:t>
            </a:r>
            <a:br>
              <a:rPr lang="en-US" dirty="0" smtClean="0"/>
            </a:br>
            <a:r>
              <a:rPr lang="en-US" dirty="0" smtClean="0"/>
              <a:t>build and share good data workflows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08" y="2477406"/>
            <a:ext cx="1141508" cy="114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724" y="2765637"/>
            <a:ext cx="729092" cy="56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theory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action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Conda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Snakemake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b="1" dirty="0" err="1" smtClean="0"/>
              <a:t>Jupyter</a:t>
            </a:r>
            <a:endParaRPr lang="en-US" b="1" dirty="0" smtClean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Reflections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supports literate programming using a notebook idiom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8229600" cy="4767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“Instead </a:t>
            </a:r>
            <a:r>
              <a:rPr lang="en-US" dirty="0"/>
              <a:t>of imagining that our main task is to instruct a computer what to do, let us concentrate rather on explaining to human beings what we want a computer to do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Could we combine and share?</a:t>
            </a:r>
          </a:p>
          <a:p>
            <a:pPr marL="403225" indent="-158750"/>
            <a:r>
              <a:rPr lang="en-US" dirty="0" smtClean="0"/>
              <a:t>Narrative</a:t>
            </a:r>
          </a:p>
          <a:p>
            <a:pPr marL="403225" indent="-158750"/>
            <a:r>
              <a:rPr lang="en-US" dirty="0" smtClean="0"/>
              <a:t>Code</a:t>
            </a:r>
          </a:p>
          <a:p>
            <a:pPr marL="403225" indent="-158750"/>
            <a:r>
              <a:rPr lang="en-US" dirty="0" smtClean="0"/>
              <a:t>Data</a:t>
            </a:r>
          </a:p>
          <a:p>
            <a:pPr marL="403225" indent="-158750"/>
            <a:r>
              <a:rPr lang="en-US" dirty="0" smtClean="0"/>
              <a:t>Quantitative results</a:t>
            </a:r>
          </a:p>
          <a:p>
            <a:pPr marL="403225" indent="-158750"/>
            <a:r>
              <a:rPr lang="en-US" dirty="0" smtClean="0"/>
              <a:t>Visualization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Shape 126"/>
          <p:cNvSpPr txBox="1">
            <a:spLocks/>
          </p:cNvSpPr>
          <p:nvPr/>
        </p:nvSpPr>
        <p:spPr>
          <a:xfrm>
            <a:off x="727650" y="6386284"/>
            <a:ext cx="7688700" cy="547971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Char char="-"/>
            </a:pP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Knuth. Literate Programming (1984)</a:t>
            </a:r>
            <a:endParaRPr lang="en" sz="14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5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supports literate programming using a notebook idiom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8229600" cy="4767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KMeans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13" r="-36913"/>
          <a:stretch>
            <a:fillRect/>
          </a:stretch>
        </p:blipFill>
        <p:spPr>
          <a:xfrm>
            <a:off x="457200" y="1290562"/>
            <a:ext cx="8229600" cy="4525963"/>
          </a:xfrm>
          <a:prstGeom prst="rect">
            <a:avLst/>
          </a:prstGeom>
          <a:effectLst/>
        </p:spPr>
      </p:pic>
      <p:sp>
        <p:nvSpPr>
          <p:cNvPr id="9" name="Left Arrow 8"/>
          <p:cNvSpPr/>
          <p:nvPr/>
        </p:nvSpPr>
        <p:spPr>
          <a:xfrm rot="20034214">
            <a:off x="4846335" y="2783461"/>
            <a:ext cx="672429" cy="41065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20034214">
            <a:off x="6649734" y="2046803"/>
            <a:ext cx="672429" cy="41065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partitions “beauty” and “brains”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908800" y="2975431"/>
            <a:ext cx="1467435" cy="1696831"/>
            <a:chOff x="6908800" y="3236686"/>
            <a:chExt cx="1467435" cy="16968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6301" y="3792009"/>
              <a:ext cx="1141508" cy="1141508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6908800" y="3236686"/>
              <a:ext cx="1467435" cy="1674000"/>
              <a:chOff x="6908800" y="4484914"/>
              <a:chExt cx="1467435" cy="167400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7011892" y="4648074"/>
                <a:ext cx="1364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Py</a:t>
                </a:r>
                <a:r>
                  <a:rPr lang="en-US" dirty="0" smtClean="0"/>
                  <a:t> “kernel”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908800" y="4484914"/>
                <a:ext cx="1451429" cy="1674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Curved Connector 9"/>
          <p:cNvCxnSpPr>
            <a:endCxn id="8" idx="0"/>
          </p:cNvCxnSpPr>
          <p:nvPr/>
        </p:nvCxnSpPr>
        <p:spPr>
          <a:xfrm>
            <a:off x="4601936" y="2454665"/>
            <a:ext cx="3032579" cy="520766"/>
          </a:xfrm>
          <a:prstGeom prst="curvedConnector2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8" idx="1"/>
            <a:endCxn id="16" idx="3"/>
          </p:cNvCxnSpPr>
          <p:nvPr/>
        </p:nvCxnSpPr>
        <p:spPr>
          <a:xfrm rot="10800000">
            <a:off x="4601936" y="3796689"/>
            <a:ext cx="2306864" cy="15743"/>
          </a:xfrm>
          <a:prstGeom prst="curved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6" y="2134309"/>
            <a:ext cx="4108450" cy="332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5755368" y="2111478"/>
            <a:ext cx="1559832" cy="37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Read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79771" y="4786666"/>
            <a:ext cx="1559832" cy="37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Evaluate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235218" y="3902061"/>
            <a:ext cx="1559832" cy="37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Print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638675" y="5071506"/>
            <a:ext cx="1559832" cy="37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n 41"/>
          <p:cNvSpPr/>
          <p:nvPr/>
        </p:nvSpPr>
        <p:spPr>
          <a:xfrm>
            <a:off x="7126509" y="4670885"/>
            <a:ext cx="1427065" cy="1777933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545017" y="5283829"/>
            <a:ext cx="590617" cy="627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partitions “beauty” and “brains”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69252" y="2076253"/>
            <a:ext cx="3201144" cy="1863886"/>
            <a:chOff x="493486" y="1539224"/>
            <a:chExt cx="7866743" cy="3324757"/>
          </a:xfrm>
        </p:grpSpPr>
        <p:grpSp>
          <p:nvGrpSpPr>
            <p:cNvPr id="26" name="Group 25"/>
            <p:cNvGrpSpPr/>
            <p:nvPr/>
          </p:nvGrpSpPr>
          <p:grpSpPr>
            <a:xfrm>
              <a:off x="6908800" y="2676768"/>
              <a:ext cx="1451429" cy="1167400"/>
              <a:chOff x="6908800" y="3533108"/>
              <a:chExt cx="1451429" cy="1167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6301" y="3559001"/>
                <a:ext cx="1141509" cy="1141507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908800" y="3533108"/>
                <a:ext cx="1451429" cy="111867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Curved Connector 9"/>
            <p:cNvCxnSpPr>
              <a:endCxn id="8" idx="0"/>
            </p:cNvCxnSpPr>
            <p:nvPr/>
          </p:nvCxnSpPr>
          <p:spPr>
            <a:xfrm>
              <a:off x="4601936" y="1600682"/>
              <a:ext cx="3032580" cy="1076088"/>
            </a:xfrm>
            <a:prstGeom prst="curvedConnector2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8" idx="1"/>
              <a:endCxn id="16" idx="3"/>
            </p:cNvCxnSpPr>
            <p:nvPr/>
          </p:nvCxnSpPr>
          <p:spPr>
            <a:xfrm rot="10800000">
              <a:off x="4601936" y="3201603"/>
              <a:ext cx="2306865" cy="34505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486" y="1539224"/>
              <a:ext cx="4108450" cy="33247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364885" y="1515195"/>
            <a:ext cx="141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9424" y="2024393"/>
            <a:ext cx="3406418" cy="2168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>
            <a:off x="7126509" y="2211711"/>
            <a:ext cx="1427065" cy="1777933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5" idx="3"/>
            <a:endCxn id="13" idx="2"/>
          </p:cNvCxnSpPr>
          <p:nvPr/>
        </p:nvCxnSpPr>
        <p:spPr>
          <a:xfrm flipV="1">
            <a:off x="4095842" y="3100678"/>
            <a:ext cx="3030667" cy="7943"/>
          </a:xfrm>
          <a:prstGeom prst="straightConnector1">
            <a:avLst/>
          </a:prstGeom>
          <a:ln w="2540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592" y="5298345"/>
            <a:ext cx="464504" cy="639938"/>
          </a:xfrm>
          <a:prstGeom prst="rect">
            <a:avLst/>
          </a:prstGeom>
        </p:spPr>
      </p:pic>
      <p:cxnSp>
        <p:nvCxnSpPr>
          <p:cNvPr id="29" name="Curved Connector 28"/>
          <p:cNvCxnSpPr>
            <a:endCxn id="39" idx="0"/>
          </p:cNvCxnSpPr>
          <p:nvPr/>
        </p:nvCxnSpPr>
        <p:spPr>
          <a:xfrm>
            <a:off x="2441066" y="4787810"/>
            <a:ext cx="5399260" cy="496019"/>
          </a:xfrm>
          <a:prstGeom prst="curvedConnector2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39" idx="1"/>
            <a:endCxn id="37" idx="3"/>
          </p:cNvCxnSpPr>
          <p:nvPr/>
        </p:nvCxnSpPr>
        <p:spPr>
          <a:xfrm rot="10800000">
            <a:off x="2441067" y="5568968"/>
            <a:ext cx="5103950" cy="28432"/>
          </a:xfrm>
          <a:prstGeom prst="curved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52" y="4637025"/>
            <a:ext cx="1671815" cy="1863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/>
          <p:cNvSpPr txBox="1"/>
          <p:nvPr/>
        </p:nvSpPr>
        <p:spPr>
          <a:xfrm>
            <a:off x="7399874" y="1515195"/>
            <a:ext cx="88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970396" y="4232729"/>
            <a:ext cx="88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or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speaks many languages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&gt; 100 kernels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dirty="0" smtClean="0"/>
              <a:t>(https</a:t>
            </a:r>
            <a:r>
              <a:rPr lang="en-US" dirty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/wiki/</a:t>
            </a:r>
            <a:r>
              <a:rPr lang="en-US" dirty="0" err="1" smtClean="0"/>
              <a:t>Jupyter</a:t>
            </a:r>
            <a:r>
              <a:rPr lang="en-US" dirty="0" smtClean="0"/>
              <a:t>-kernels)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JupyterLab</a:t>
            </a:r>
            <a:r>
              <a:rPr lang="en-US" dirty="0" smtClean="0"/>
              <a:t> introduces new</a:t>
            </a:r>
            <a:br>
              <a:rPr lang="en-US" dirty="0" smtClean="0"/>
            </a:br>
            <a:r>
              <a:rPr lang="en-US" dirty="0" smtClean="0"/>
              <a:t>look and feel and widget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$ 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IPython</a:t>
            </a:r>
            <a:r>
              <a:rPr lang="en-US" dirty="0" smtClean="0"/>
              <a:t> -&gt; </a:t>
            </a:r>
            <a:r>
              <a:rPr lang="en-US" dirty="0" err="1" smtClean="0"/>
              <a:t>Jupyter</a:t>
            </a:r>
            <a:r>
              <a:rPr lang="en-US" dirty="0" smtClean="0"/>
              <a:t> -&gt; </a:t>
            </a:r>
            <a:r>
              <a:rPr lang="en-US" dirty="0" err="1" smtClean="0"/>
              <a:t>JupyterLab</a:t>
            </a:r>
            <a:r>
              <a:rPr lang="en-US" dirty="0" smtClean="0"/>
              <a:t> (Lab is still quite warm)</a:t>
            </a:r>
          </a:p>
          <a:p>
            <a:r>
              <a:rPr lang="en-US" dirty="0" err="1" smtClean="0"/>
              <a:t>JupyterHub</a:t>
            </a:r>
            <a:endParaRPr lang="en-US" dirty="0" smtClean="0"/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Binder</a:t>
            </a:r>
          </a:p>
          <a:p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is not</a:t>
            </a:r>
          </a:p>
          <a:p>
            <a:pPr lvl="1"/>
            <a:r>
              <a:rPr lang="en-US" dirty="0" smtClean="0"/>
              <a:t>A software IDE</a:t>
            </a:r>
          </a:p>
          <a:p>
            <a:pPr lvl="1"/>
            <a:r>
              <a:rPr lang="en-US" dirty="0" smtClean="0"/>
              <a:t>A powerful text 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Related initiatives</a:t>
            </a:r>
          </a:p>
          <a:p>
            <a:pPr lvl="1"/>
            <a:r>
              <a:rPr lang="en-US" dirty="0" smtClean="0"/>
              <a:t>Hydrogen (</a:t>
            </a:r>
            <a:r>
              <a:rPr lang="en-US" dirty="0" err="1" smtClean="0"/>
              <a:t>Jupyter</a:t>
            </a:r>
            <a:r>
              <a:rPr lang="en-US" dirty="0" smtClean="0"/>
              <a:t> for Atom)</a:t>
            </a:r>
          </a:p>
          <a:p>
            <a:pPr lvl="1"/>
            <a:r>
              <a:rPr lang="en-US" dirty="0" smtClean="0"/>
              <a:t>Rodeo (R-studio for Python)</a:t>
            </a:r>
          </a:p>
          <a:p>
            <a:pPr lvl="1"/>
            <a:r>
              <a:rPr lang="en-US" dirty="0" smtClean="0"/>
              <a:t>Other notebooks</a:t>
            </a:r>
          </a:p>
          <a:p>
            <a:pPr lvl="2"/>
            <a:r>
              <a:rPr lang="en-US" dirty="0" smtClean="0"/>
              <a:t>Mathematica/</a:t>
            </a:r>
            <a:r>
              <a:rPr lang="en-US" dirty="0" err="1" smtClean="0"/>
              <a:t>Matlab</a:t>
            </a:r>
            <a:r>
              <a:rPr lang="en-US" dirty="0" smtClean="0"/>
              <a:t>/Maple</a:t>
            </a:r>
          </a:p>
          <a:p>
            <a:pPr lvl="2"/>
            <a:r>
              <a:rPr lang="en-US" dirty="0" smtClean="0"/>
              <a:t>R Notebooks</a:t>
            </a:r>
          </a:p>
          <a:p>
            <a:pPr lvl="2"/>
            <a:r>
              <a:rPr lang="en-US" dirty="0" smtClean="0"/>
              <a:t>Apache Zeppelin (Java/Scala/Spark) / Spark Notebook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theory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action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Conda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Snakemake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Jupyter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Reflections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9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2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Reproducibility is neither easy nor free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Shape 117"/>
          <p:cNvSpPr txBox="1">
            <a:spLocks/>
          </p:cNvSpPr>
          <p:nvPr/>
        </p:nvSpPr>
        <p:spPr>
          <a:xfrm>
            <a:off x="2162628" y="6348924"/>
            <a:ext cx="4709721" cy="3711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imgs.xkcd.com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/comics/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</a:rPr>
              <a:t>automation.png</a:t>
            </a:r>
            <a:endParaRPr lang="en" sz="1400" b="1" dirty="0" smtClean="0">
              <a:solidFill>
                <a:schemeClr val="bg1">
                  <a:lumMod val="50000"/>
                </a:schemeClr>
              </a:solidFill>
              <a:highlight>
                <a:srgbClr val="EAF3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28" y="1342433"/>
            <a:ext cx="4709721" cy="47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Reproducibility enables better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[Research] </a:t>
            </a:r>
            <a:r>
              <a:rPr lang="en-US" dirty="0"/>
              <a:t>advances by extending the number of important operations which we can perform without thinking about them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 smtClean="0"/>
              <a:t>[apologies to] </a:t>
            </a:r>
            <a:r>
              <a:rPr lang="en-US" dirty="0"/>
              <a:t>A.N. Whitehead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Science and Reproducibility</a:t>
            </a:r>
          </a:p>
          <a:p>
            <a:pPr lvl="1"/>
            <a:r>
              <a:rPr lang="en" i="1" dirty="0"/>
              <a:t>http://</a:t>
            </a:r>
            <a:r>
              <a:rPr lang="en" i="1" dirty="0" err="1" smtClean="0"/>
              <a:t>ropensci.github.io</a:t>
            </a:r>
            <a:r>
              <a:rPr lang="en" i="1" dirty="0" smtClean="0"/>
              <a:t>/reproducibility</a:t>
            </a:r>
            <a:endParaRPr lang="en-US" dirty="0" smtClean="0"/>
          </a:p>
          <a:p>
            <a:r>
              <a:rPr lang="en-US" dirty="0" smtClean="0"/>
              <a:t>Maintainers</a:t>
            </a:r>
          </a:p>
          <a:p>
            <a:pPr lvl="1"/>
            <a:r>
              <a:rPr lang="en-US" dirty="0" err="1" smtClean="0"/>
              <a:t>Conda</a:t>
            </a:r>
            <a:r>
              <a:rPr lang="en-US" dirty="0"/>
              <a:t> : https://</a:t>
            </a:r>
            <a:r>
              <a:rPr lang="en-US" dirty="0" err="1"/>
              <a:t>conda.io</a:t>
            </a:r>
            <a:r>
              <a:rPr lang="en-US" dirty="0"/>
              <a:t>/docs/</a:t>
            </a:r>
            <a:endParaRPr lang="en-US" dirty="0" smtClean="0"/>
          </a:p>
          <a:p>
            <a:pPr lvl="1"/>
            <a:r>
              <a:rPr lang="en-US" dirty="0" err="1" smtClean="0"/>
              <a:t>Snakemake</a:t>
            </a:r>
            <a:r>
              <a:rPr lang="en-US" dirty="0"/>
              <a:t>: https://</a:t>
            </a:r>
            <a:r>
              <a:rPr lang="en-US" dirty="0" err="1"/>
              <a:t>snakemake.readthedocs.io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/stable/</a:t>
            </a:r>
            <a:endParaRPr lang="en-US" dirty="0" smtClean="0"/>
          </a:p>
          <a:p>
            <a:pPr lvl="1"/>
            <a:r>
              <a:rPr lang="en-US" dirty="0" err="1" smtClean="0"/>
              <a:t>Jupyter</a:t>
            </a:r>
            <a:r>
              <a:rPr lang="en-US" dirty="0"/>
              <a:t>: http://</a:t>
            </a:r>
            <a:r>
              <a:rPr lang="en-US" dirty="0" err="1"/>
              <a:t>jupyter.org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Software Carpentry</a:t>
            </a:r>
          </a:p>
          <a:p>
            <a:pPr lvl="1"/>
            <a:r>
              <a:rPr lang="en-US" dirty="0"/>
              <a:t>https://software-</a:t>
            </a:r>
            <a:r>
              <a:rPr lang="en-US" dirty="0" err="1"/>
              <a:t>carpentry.org</a:t>
            </a:r>
            <a:r>
              <a:rPr lang="en-US" dirty="0"/>
              <a:t>/</a:t>
            </a:r>
            <a:endParaRPr lang="en-US" dirty="0" smtClean="0"/>
          </a:p>
          <a:p>
            <a:pPr lvl="1"/>
            <a:r>
              <a:rPr lang="en-US" dirty="0">
                <a:solidFill>
                  <a:srgbClr val="C00000"/>
                </a:solidFill>
              </a:rPr>
              <a:t>UM: https://</a:t>
            </a:r>
            <a:r>
              <a:rPr lang="en-US" dirty="0" err="1">
                <a:solidFill>
                  <a:srgbClr val="C00000"/>
                </a:solidFill>
              </a:rPr>
              <a:t>umswc.github.io</a:t>
            </a:r>
            <a:r>
              <a:rPr lang="en-US" dirty="0">
                <a:solidFill>
                  <a:srgbClr val="C00000"/>
                </a:solidFill>
              </a:rPr>
              <a:t>/</a:t>
            </a:r>
            <a:endParaRPr lang="en-US" dirty="0" smtClean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7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8068" y="1393767"/>
            <a:ext cx="6967700" cy="3722169"/>
            <a:chOff x="635028" y="1393767"/>
            <a:chExt cx="7926858" cy="4498905"/>
          </a:xfrm>
        </p:grpSpPr>
        <p:pic>
          <p:nvPicPr>
            <p:cNvPr id="6" name="Picture 5" descr="Ulitnz_Pete_OfficeResearchHds14(015)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5028" y="1393768"/>
              <a:ext cx="1816894" cy="2152223"/>
            </a:xfrm>
            <a:prstGeom prst="rect">
              <a:avLst/>
            </a:prstGeom>
          </p:spPr>
        </p:pic>
        <p:pic>
          <p:nvPicPr>
            <p:cNvPr id="7" name="Picture 6" descr="BRCFPhotos(035)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71682" y="1393767"/>
              <a:ext cx="1816895" cy="2067663"/>
            </a:xfrm>
            <a:prstGeom prst="rect">
              <a:avLst/>
            </a:prstGeom>
          </p:spPr>
        </p:pic>
        <p:pic>
          <p:nvPicPr>
            <p:cNvPr id="8" name="Picture 7" descr="BRCFPhotos(026)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8337" y="1393767"/>
              <a:ext cx="1816894" cy="2152223"/>
            </a:xfrm>
            <a:prstGeom prst="rect">
              <a:avLst/>
            </a:prstGeom>
          </p:spPr>
        </p:pic>
        <p:pic>
          <p:nvPicPr>
            <p:cNvPr id="9" name="Picture 8" descr="BRCFPhotos(015)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71682" y="3716579"/>
              <a:ext cx="1790471" cy="21760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96431" y="3739095"/>
              <a:ext cx="1828800" cy="21535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44992" y="1393768"/>
              <a:ext cx="1816894" cy="21522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44992" y="3716579"/>
              <a:ext cx="1816894" cy="215222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&amp;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1977" y="1417639"/>
            <a:ext cx="1455063" cy="1756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5908" y="3259420"/>
            <a:ext cx="1541978" cy="18565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349" y="3259420"/>
            <a:ext cx="1428485" cy="1856516"/>
          </a:xfrm>
          <a:prstGeom prst="rect">
            <a:avLst/>
          </a:prstGeom>
        </p:spPr>
      </p:pic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8037" y="5174102"/>
            <a:ext cx="1607513" cy="1625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349" y="5200946"/>
            <a:ext cx="1361064" cy="13610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8285" y="5174102"/>
            <a:ext cx="1573822" cy="1625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4487" y="5174102"/>
            <a:ext cx="1601281" cy="1625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37747" y="5174102"/>
            <a:ext cx="1638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7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Reproducibility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9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Reproducibility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Font typeface="Lato"/>
              <a:buChar char="●"/>
            </a:pPr>
            <a:r>
              <a:rPr lang="en" dirty="0"/>
              <a:t>Show evidence of correctness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Font typeface="Lato"/>
              <a:buChar char="●"/>
            </a:pPr>
            <a:r>
              <a:rPr lang="en" dirty="0"/>
              <a:t>Enable </a:t>
            </a:r>
            <a:r>
              <a:rPr lang="en" dirty="0" smtClean="0"/>
              <a:t>others</a:t>
            </a:r>
            <a:r>
              <a:rPr lang="en-US" dirty="0" smtClean="0"/>
              <a:t>*</a:t>
            </a:r>
            <a:r>
              <a:rPr lang="en" dirty="0" smtClean="0"/>
              <a:t> </a:t>
            </a:r>
            <a:r>
              <a:rPr lang="en" dirty="0"/>
              <a:t>to make use of methods and </a:t>
            </a:r>
            <a:r>
              <a:rPr lang="en" dirty="0" smtClean="0"/>
              <a:t>results</a:t>
            </a:r>
            <a:endParaRPr lang="en" dirty="0"/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Font typeface="Lato"/>
              <a:buChar char="●"/>
            </a:pPr>
            <a:r>
              <a:rPr lang="en" dirty="0"/>
              <a:t>Epistemology of science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 including yourself in 4-6 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56769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" i="1" dirty="0" err="1">
                <a:solidFill>
                  <a:schemeClr val="bg1">
                    <a:lumMod val="50000"/>
                  </a:schemeClr>
                </a:solidFill>
              </a:rPr>
              <a:t>ropensci.github.io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/reproducibility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Reproducibility is not a solved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876800"/>
          </a:xfrm>
        </p:spPr>
        <p:txBody>
          <a:bodyPr>
            <a:normAutofit/>
          </a:bodyPr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Font typeface="Lato"/>
              <a:buChar char="●"/>
            </a:pPr>
            <a:r>
              <a:rPr lang="en" sz="2000" dirty="0"/>
              <a:t>Psychology: Reproducibility project (2015): 39/100 ~39% replicated</a:t>
            </a:r>
            <a:br>
              <a:rPr lang="en" sz="2000" dirty="0"/>
            </a:br>
            <a:endParaRPr lang="en" sz="2000" dirty="0"/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Char char="●"/>
            </a:pPr>
            <a:r>
              <a:rPr lang="en" sz="2000" dirty="0"/>
              <a:t>Pharmacology: phase I, phase II: 18%</a:t>
            </a:r>
            <a:br>
              <a:rPr lang="en" sz="2000" dirty="0"/>
            </a:br>
            <a:endParaRPr lang="en" sz="2000" dirty="0"/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Char char="●"/>
            </a:pPr>
            <a:r>
              <a:rPr lang="en" sz="2000" dirty="0"/>
              <a:t>Cancer: Begley &amp; Ellis:  6/53~11% replicated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Shape 117"/>
          <p:cNvSpPr txBox="1">
            <a:spLocks/>
          </p:cNvSpPr>
          <p:nvPr/>
        </p:nvSpPr>
        <p:spPr>
          <a:xfrm>
            <a:off x="727650" y="5168900"/>
            <a:ext cx="7688700" cy="138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Char char="-"/>
            </a:pP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Baker, M. 1,500 scientists lift the lid on reproducibility.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(2016)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Open Science Collaboration. Estimating the reproducibility of psychological science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(2015)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" sz="1400" i="1" dirty="0" err="1">
                <a:solidFill>
                  <a:schemeClr val="bg1">
                    <a:lumMod val="50000"/>
                  </a:schemeClr>
                </a:solidFill>
              </a:rPr>
              <a:t>Prinz</a:t>
            </a: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F. et al. </a:t>
            </a: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Believe it or not: How much can we rely on published data on potential drug targets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? (2011)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Begley, C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et al. </a:t>
            </a: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Drug developme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nt: Raise standards for preclinical cancer research".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(2012)</a:t>
            </a:r>
            <a:endParaRPr lang="en" sz="1400" b="1" dirty="0" smtClean="0">
              <a:solidFill>
                <a:schemeClr val="bg1">
                  <a:lumMod val="50000"/>
                </a:schemeClr>
              </a:solidFill>
              <a:highlight>
                <a:srgbClr val="EAF3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Shape 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600200"/>
            <a:ext cx="3822700" cy="3246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7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 mean when we say reproducible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Font typeface="Lato"/>
              <a:buChar char="●"/>
            </a:pPr>
            <a:r>
              <a:rPr lang="en-US" sz="2000" dirty="0" smtClean="0"/>
              <a:t>Empirical reproducibility</a:t>
            </a:r>
            <a:r>
              <a:rPr lang="en" sz="2000" dirty="0" smtClean="0"/>
              <a:t/>
            </a:r>
            <a:br>
              <a:rPr lang="en" sz="2000" dirty="0" smtClean="0"/>
            </a:br>
            <a:endParaRPr lang="en" sz="2000" dirty="0"/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Char char="●"/>
            </a:pPr>
            <a:r>
              <a:rPr lang="en-US" sz="2000" dirty="0" smtClean="0"/>
              <a:t>Statistical reproducibility</a:t>
            </a:r>
            <a:r>
              <a:rPr lang="en" sz="2000" dirty="0" smtClean="0"/>
              <a:t/>
            </a:r>
            <a:br>
              <a:rPr lang="en" sz="2000" dirty="0" smtClean="0"/>
            </a:br>
            <a:endParaRPr lang="en" sz="2000" dirty="0"/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Char char="●"/>
            </a:pPr>
            <a:r>
              <a:rPr lang="en-US" sz="2000" dirty="0" smtClean="0"/>
              <a:t>Computation reproducibility</a:t>
            </a:r>
            <a:endParaRPr lang="en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Shape 127"/>
          <p:cNvSpPr txBox="1"/>
          <p:nvPr/>
        </p:nvSpPr>
        <p:spPr>
          <a:xfrm>
            <a:off x="1506900" y="3527850"/>
            <a:ext cx="66465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333333"/>
                </a:solidFill>
                <a:highlight>
                  <a:srgbClr val="FFFFFF"/>
                </a:highlight>
              </a:rPr>
              <a:t>“An article about computational results is advertising, not scholarship. </a:t>
            </a:r>
            <a:r>
              <a:rPr lang="en" sz="1800" i="1" dirty="0">
                <a:solidFill>
                  <a:srgbClr val="333333"/>
                </a:solidFill>
                <a:highlight>
                  <a:srgbClr val="FFFFFF"/>
                </a:highlight>
              </a:rPr>
              <a:t>The actual scholarship is the </a:t>
            </a:r>
            <a:r>
              <a:rPr lang="en" sz="1800" b="1" i="1" dirty="0">
                <a:solidFill>
                  <a:srgbClr val="333333"/>
                </a:solidFill>
                <a:highlight>
                  <a:srgbClr val="FFFFFF"/>
                </a:highlight>
              </a:rPr>
              <a:t>full software environment</a:t>
            </a:r>
            <a:r>
              <a:rPr lang="en" sz="1800" i="1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" sz="1800" b="1" i="1" dirty="0">
                <a:solidFill>
                  <a:srgbClr val="333333"/>
                </a:solidFill>
                <a:highlight>
                  <a:srgbClr val="FFFFFF"/>
                </a:highlight>
              </a:rPr>
              <a:t>code</a:t>
            </a:r>
            <a:r>
              <a:rPr lang="en" sz="1800" i="1" dirty="0">
                <a:solidFill>
                  <a:srgbClr val="333333"/>
                </a:solidFill>
                <a:highlight>
                  <a:srgbClr val="FFFFFF"/>
                </a:highlight>
              </a:rPr>
              <a:t> and </a:t>
            </a:r>
            <a:r>
              <a:rPr lang="en" sz="1800" b="1" i="1" dirty="0">
                <a:solidFill>
                  <a:srgbClr val="333333"/>
                </a:solidFill>
                <a:highlight>
                  <a:srgbClr val="FFFFFF"/>
                </a:highlight>
              </a:rPr>
              <a:t>data</a:t>
            </a:r>
            <a:r>
              <a:rPr lang="en" sz="1800" i="1" dirty="0">
                <a:solidFill>
                  <a:srgbClr val="333333"/>
                </a:solidFill>
                <a:highlight>
                  <a:srgbClr val="FFFFFF"/>
                </a:highlight>
              </a:rPr>
              <a:t>, that produced the result.”</a:t>
            </a:r>
            <a:endParaRPr sz="1800" i="1" dirty="0"/>
          </a:p>
        </p:txBody>
      </p:sp>
      <p:sp>
        <p:nvSpPr>
          <p:cNvPr id="8" name="Shape 126"/>
          <p:cNvSpPr txBox="1">
            <a:spLocks/>
          </p:cNvSpPr>
          <p:nvPr/>
        </p:nvSpPr>
        <p:spPr>
          <a:xfrm>
            <a:off x="727650" y="5070500"/>
            <a:ext cx="7688700" cy="11961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-  http://</a:t>
            </a:r>
            <a:r>
              <a:rPr lang="en" sz="1400" i="1" dirty="0" err="1" smtClean="0">
                <a:solidFill>
                  <a:schemeClr val="bg1">
                    <a:lumMod val="50000"/>
                  </a:schemeClr>
                </a:solidFill>
              </a:rPr>
              <a:t>ropensci.github.io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/reproducibility</a:t>
            </a:r>
            <a:b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" sz="1400" i="1" dirty="0" err="1" smtClean="0">
                <a:solidFill>
                  <a:schemeClr val="bg1">
                    <a:lumMod val="50000"/>
                  </a:schemeClr>
                </a:solidFill>
              </a:rPr>
              <a:t>Stodden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 et al. Setting the Default to Reproducible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2013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" sz="1400" i="1" dirty="0" err="1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Claerbout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i="1" dirty="0" err="1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Karrenbach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Electronic documents give reproducible research a new meaning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(1992)</a:t>
            </a:r>
            <a:endParaRPr lang="en" sz="14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6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theory</a:t>
            </a:r>
          </a:p>
          <a:p>
            <a:r>
              <a:rPr lang="en-US" b="1" dirty="0" smtClean="0"/>
              <a:t>Reproducibility in action</a:t>
            </a:r>
          </a:p>
          <a:p>
            <a:pPr lvl="1"/>
            <a:r>
              <a:rPr lang="en-US" b="1" dirty="0" err="1" smtClean="0"/>
              <a:t>Conda</a:t>
            </a:r>
            <a:endParaRPr lang="en-US" b="1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Snakemake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Jupyter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Reflections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26580</TotalTime>
  <Words>2151</Words>
  <Application>Microsoft Macintosh PowerPoint</Application>
  <PresentationFormat>On-screen Show (4:3)</PresentationFormat>
  <Paragraphs>649</Paragraphs>
  <Slides>49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Calibri</vt:lpstr>
      <vt:lpstr>Comic Sans MS</vt:lpstr>
      <vt:lpstr>Courier</vt:lpstr>
      <vt:lpstr>Lato</vt:lpstr>
      <vt:lpstr>Lucida Console</vt:lpstr>
      <vt:lpstr>Mangal</vt:lpstr>
      <vt:lpstr>Wingdings</vt:lpstr>
      <vt:lpstr>Arial</vt:lpstr>
      <vt:lpstr>Clarity</vt:lpstr>
      <vt:lpstr>Conda, Snakemake, and Jupyter: an OS tech-stack for reproducible research</vt:lpstr>
      <vt:lpstr>Agenda</vt:lpstr>
      <vt:lpstr>About you</vt:lpstr>
      <vt:lpstr>About me</vt:lpstr>
      <vt:lpstr>Is Reproducibility important?</vt:lpstr>
      <vt:lpstr>Is Reproducibility important?</vt:lpstr>
      <vt:lpstr>Reproducibility is not a solved problem</vt:lpstr>
      <vt:lpstr>What we mean when we say reproducible</vt:lpstr>
      <vt:lpstr>Agenda</vt:lpstr>
      <vt:lpstr>Conda improves reproducibility</vt:lpstr>
      <vt:lpstr>Create/activate a Conda environment</vt:lpstr>
      <vt:lpstr>Install a package</vt:lpstr>
      <vt:lpstr>Install a package (cont.)</vt:lpstr>
      <vt:lpstr>Searching for a package</vt:lpstr>
      <vt:lpstr>Searching for a package (cont.)</vt:lpstr>
      <vt:lpstr>Installing a package from a channel</vt:lpstr>
      <vt:lpstr>Listing packages / revisions</vt:lpstr>
      <vt:lpstr>Listing environments</vt:lpstr>
      <vt:lpstr>Sharing environments</vt:lpstr>
      <vt:lpstr>Conda is not alone</vt:lpstr>
      <vt:lpstr>Conda can be oracular</vt:lpstr>
      <vt:lpstr>Agenda</vt:lpstr>
      <vt:lpstr>Consider a “traditional” data workflow</vt:lpstr>
      <vt:lpstr>An equivalent Snakemake workflow</vt:lpstr>
      <vt:lpstr>An equivalent Snakemake workflow</vt:lpstr>
      <vt:lpstr>Snakemake interprets a Snakefile to transform inputs to outputs</vt:lpstr>
      <vt:lpstr>Snakemake extends to new inputs</vt:lpstr>
      <vt:lpstr>Snakemake is durable</vt:lpstr>
      <vt:lpstr>Snakemake is durable</vt:lpstr>
      <vt:lpstr>Snakemake is computationally efficient</vt:lpstr>
      <vt:lpstr>Snakemake is computationally efficient</vt:lpstr>
      <vt:lpstr>Snakemake is computationally efficient</vt:lpstr>
      <vt:lpstr>Snakemake is portable</vt:lpstr>
      <vt:lpstr>Snakemake enables me to  focus on the data</vt:lpstr>
      <vt:lpstr>Snakemake enables me to  focus on the data</vt:lpstr>
      <vt:lpstr>Snakemake makes it easier to  build and share good data workflows</vt:lpstr>
      <vt:lpstr>Agenda</vt:lpstr>
      <vt:lpstr>Jupyter supports literate programming using a notebook idiom</vt:lpstr>
      <vt:lpstr>Jupyter supports literate programming using a notebook idiom</vt:lpstr>
      <vt:lpstr>Jupyter partitions “beauty” and “brains” </vt:lpstr>
      <vt:lpstr>Jupyter partitions “beauty” and “brains” </vt:lpstr>
      <vt:lpstr>Jupyter speaks many languages </vt:lpstr>
      <vt:lpstr>JupyterLab introduces new look and feel and widget architecture</vt:lpstr>
      <vt:lpstr>Jupyter ecosystem</vt:lpstr>
      <vt:lpstr>Agenda</vt:lpstr>
      <vt:lpstr>Reproducibility is neither easy nor free</vt:lpstr>
      <vt:lpstr>Reproducibility enables better research</vt:lpstr>
      <vt:lpstr>For more info</vt:lpstr>
      <vt:lpstr>Thanks &amp; 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Gates</dc:creator>
  <cp:lastModifiedBy>cgates</cp:lastModifiedBy>
  <cp:revision>302</cp:revision>
  <cp:lastPrinted>2018-04-10T20:27:04Z</cp:lastPrinted>
  <dcterms:created xsi:type="dcterms:W3CDTF">2016-01-19T18:21:33Z</dcterms:created>
  <dcterms:modified xsi:type="dcterms:W3CDTF">2018-04-19T03:57:46Z</dcterms:modified>
</cp:coreProperties>
</file>